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60" r:id="rId1"/>
  </p:sldMasterIdLst>
  <p:handoutMasterIdLst>
    <p:handoutMasterId r:id="rId18"/>
  </p:handoutMasterIdLst>
  <p:sldIdLst>
    <p:sldId id="435" r:id="rId2"/>
    <p:sldId id="368" r:id="rId3"/>
    <p:sldId id="373" r:id="rId4"/>
    <p:sldId id="372" r:id="rId5"/>
    <p:sldId id="369" r:id="rId6"/>
    <p:sldId id="370" r:id="rId7"/>
    <p:sldId id="427" r:id="rId8"/>
    <p:sldId id="428" r:id="rId9"/>
    <p:sldId id="429" r:id="rId10"/>
    <p:sldId id="430" r:id="rId11"/>
    <p:sldId id="431" r:id="rId12"/>
    <p:sldId id="432" r:id="rId13"/>
    <p:sldId id="433" r:id="rId14"/>
    <p:sldId id="367" r:id="rId15"/>
    <p:sldId id="434" r:id="rId16"/>
    <p:sldId id="371" r:id="rId17"/>
  </p:sldIdLst>
  <p:sldSz cx="12192000" cy="6858000"/>
  <p:notesSz cx="6858000" cy="9144000"/>
  <p:embeddedFontLst>
    <p:embeddedFont>
      <p:font typeface="Calibri Light" panose="020F0302020204030204" pitchFamily="34" charset="0"/>
      <p:regular r:id="rId19"/>
      <p: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B Nazanin" panose="00000400000000000000" pitchFamily="2" charset="-78"/>
      <p:regular r:id="rId25"/>
      <p:bold r:id="rId26"/>
    </p:embeddedFont>
    <p:embeddedFont>
      <p:font typeface="B Mitra" panose="00000400000000000000" pitchFamily="2" charset="-78"/>
      <p:regular r:id="rId27"/>
      <p:bold r:id="rId2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8283"/>
    <a:srgbClr val="4D4D4D"/>
    <a:srgbClr val="DAB67C"/>
    <a:srgbClr val="A8874B"/>
    <a:srgbClr val="D0A358"/>
    <a:srgbClr val="C39C5E"/>
    <a:srgbClr val="51312B"/>
    <a:srgbClr val="A46651"/>
    <a:srgbClr val="EDEDEF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45" autoAdjust="0"/>
    <p:restoredTop sz="94291" autoAdjust="0"/>
  </p:normalViewPr>
  <p:slideViewPr>
    <p:cSldViewPr>
      <p:cViewPr varScale="1">
        <p:scale>
          <a:sx n="84" d="100"/>
          <a:sy n="84" d="100"/>
        </p:scale>
        <p:origin x="114" y="61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2844" y="66"/>
      </p:cViewPr>
      <p:guideLst/>
    </p:cSldViewPr>
  </p:notes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9B7067-A31B-4D32-8654-ED163F75A6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8B60D1-0665-4AB5-963D-33F96FCDBE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1A9D0A2-56C0-4548-B910-6F7D1561B28F}" type="datetimeFigureOut">
              <a:rPr lang="fa-IR" smtClean="0"/>
              <a:t>10/05/1446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EE86B6-6131-416B-BB21-E6C01FCCD1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8688C0-A9C1-4E67-8780-10934167A5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800FAB4B-BF59-4A51-85DB-7CAF29B9EBF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38932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E10160-5E6A-4DB3-AA47-BA6820CA23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6238" y="5257800"/>
            <a:ext cx="1471887" cy="174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1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8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8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1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7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7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8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165E-0347-4DB5-89A4-7C140FC4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7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56363-DC4E-4537-93E4-D62A81FB311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53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"/>
            <a:ext cx="12039600" cy="67341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876800"/>
            <a:ext cx="5562600" cy="2095501"/>
          </a:xfrm>
        </p:spPr>
        <p:txBody>
          <a:bodyPr>
            <a:normAutofit/>
          </a:bodyPr>
          <a:lstStyle/>
          <a:p>
            <a:r>
              <a:rPr lang="fa-IR" sz="3200" dirty="0" smtClean="0">
                <a:solidFill>
                  <a:schemeClr val="accent5">
                    <a:lumMod val="75000"/>
                  </a:schemeClr>
                </a:solidFill>
                <a:cs typeface="B Nazanin" panose="00000400000000000000" pitchFamily="2" charset="-78"/>
              </a:rPr>
              <a:t>برگرفته از سخنرانی مهندس رضایی</a:t>
            </a:r>
            <a:endParaRPr lang="fa-IR" sz="3200" dirty="0">
              <a:solidFill>
                <a:schemeClr val="accent5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638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543A4-B2C9-2BEC-B767-97F219189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F0FDB8-F1C1-301B-CCAA-A3CA7C26722A}"/>
              </a:ext>
            </a:extLst>
          </p:cNvPr>
          <p:cNvSpPr/>
          <p:nvPr/>
        </p:nvSpPr>
        <p:spPr>
          <a:xfrm flipH="1">
            <a:off x="6490718" y="0"/>
            <a:ext cx="5701282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600830-27E0-999B-B722-2D32435DC5BF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68737-B98A-9754-AD26-F9552109E54B}"/>
              </a:ext>
            </a:extLst>
          </p:cNvPr>
          <p:cNvSpPr/>
          <p:nvPr/>
        </p:nvSpPr>
        <p:spPr>
          <a:xfrm>
            <a:off x="723899" y="1197620"/>
            <a:ext cx="107441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تغذیه: تغذیه کافی و </a:t>
            </a:r>
            <a:r>
              <a:rPr lang="fa-IR" sz="3200" dirty="0" smtClean="0">
                <a:cs typeface="B Nazanin" panose="00000400000000000000" pitchFamily="2" charset="-78"/>
              </a:rPr>
              <a:t>به‌موقع </a:t>
            </a:r>
            <a:r>
              <a:rPr lang="fa-IR" sz="3200" dirty="0">
                <a:cs typeface="B Nazanin" panose="00000400000000000000" pitchFamily="2" charset="-78"/>
              </a:rPr>
              <a:t>باعث افزایش مواد غذایی </a:t>
            </a:r>
            <a:r>
              <a:rPr lang="fa-IR" sz="3200" dirty="0" smtClean="0">
                <a:cs typeface="B Nazanin" panose="00000400000000000000" pitchFamily="2" charset="-78"/>
              </a:rPr>
              <a:t>ذخیره‌ای </a:t>
            </a:r>
            <a:r>
              <a:rPr lang="fa-IR" sz="3200" dirty="0">
                <a:cs typeface="B Nazanin" panose="00000400000000000000" pitchFamily="2" charset="-78"/>
              </a:rPr>
              <a:t>در </a:t>
            </a:r>
            <a:r>
              <a:rPr lang="fa-IR" sz="3200" dirty="0" smtClean="0">
                <a:cs typeface="B Nazanin" panose="00000400000000000000" pitchFamily="2" charset="-78"/>
              </a:rPr>
              <a:t>اندام‌های </a:t>
            </a:r>
            <a:r>
              <a:rPr lang="fa-IR" sz="3200" dirty="0">
                <a:cs typeface="B Nazanin" panose="00000400000000000000" pitchFamily="2" charset="-78"/>
              </a:rPr>
              <a:t>گیاه شده و قدرت لازم را جهت بیدار شدن و رشد و نمو </a:t>
            </a:r>
            <a:r>
              <a:rPr lang="fa-IR" sz="3200" dirty="0" smtClean="0">
                <a:cs typeface="B Nazanin" panose="00000400000000000000" pitchFamily="2" charset="-78"/>
              </a:rPr>
              <a:t>اندام‌های </a:t>
            </a:r>
            <a:r>
              <a:rPr lang="fa-IR" sz="3200" dirty="0">
                <a:cs typeface="B Nazanin" panose="00000400000000000000" pitchFamily="2" charset="-78"/>
              </a:rPr>
              <a:t>رویشی و زایشی را در اوایل فصل رشد فراهم </a:t>
            </a:r>
            <a:r>
              <a:rPr lang="fa-IR" sz="3200" dirty="0" smtClean="0">
                <a:cs typeface="B Nazanin" panose="00000400000000000000" pitchFamily="2" charset="-78"/>
              </a:rPr>
              <a:t>می‌کند</a:t>
            </a:r>
            <a:r>
              <a:rPr lang="fa-IR" sz="3200" dirty="0">
                <a:cs typeface="B Nazanin" panose="00000400000000000000" pitchFamily="2" charset="-78"/>
              </a:rPr>
              <a:t>.</a:t>
            </a:r>
          </a:p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بافت خاک: </a:t>
            </a:r>
            <a:r>
              <a:rPr lang="fa-IR" sz="3200" dirty="0" smtClean="0">
                <a:cs typeface="B Nazanin" panose="00000400000000000000" pitchFamily="2" charset="-78"/>
              </a:rPr>
              <a:t>‌ خاک‌های با بافت شنی </a:t>
            </a:r>
            <a:r>
              <a:rPr lang="fa-IR" sz="3200" dirty="0" smtClean="0">
                <a:cs typeface="B Nazanin" panose="00000400000000000000" pitchFamily="2" charset="-78"/>
              </a:rPr>
              <a:t>در </a:t>
            </a:r>
            <a:r>
              <a:rPr lang="fa-IR" sz="3200" dirty="0">
                <a:cs typeface="B Nazanin" panose="00000400000000000000" pitchFamily="2" charset="-78"/>
              </a:rPr>
              <a:t>مقایسه با </a:t>
            </a:r>
            <a:r>
              <a:rPr lang="fa-IR" sz="3200" dirty="0" smtClean="0">
                <a:cs typeface="B Nazanin" panose="00000400000000000000" pitchFamily="2" charset="-78"/>
              </a:rPr>
              <a:t>خاک‌های رسی </a:t>
            </a:r>
            <a:r>
              <a:rPr lang="fa-IR" sz="3200" dirty="0">
                <a:cs typeface="B Nazanin" panose="00000400000000000000" pitchFamily="2" charset="-78"/>
              </a:rPr>
              <a:t>در بهار زودتر گرم </a:t>
            </a:r>
            <a:r>
              <a:rPr lang="fa-IR" sz="3200" dirty="0" smtClean="0">
                <a:cs typeface="B Nazanin" panose="00000400000000000000" pitchFamily="2" charset="-78"/>
              </a:rPr>
              <a:t>می‌شوند</a:t>
            </a:r>
            <a:r>
              <a:rPr lang="fa-IR" sz="3200" dirty="0">
                <a:cs typeface="B Nazanin" panose="00000400000000000000" pitchFamily="2" charset="-78"/>
              </a:rPr>
              <a:t>، بنابراین </a:t>
            </a:r>
            <a:r>
              <a:rPr lang="fa-IR" sz="3200" dirty="0" smtClean="0">
                <a:cs typeface="B Nazanin" panose="00000400000000000000" pitchFamily="2" charset="-78"/>
              </a:rPr>
              <a:t>باغ‌های </a:t>
            </a:r>
            <a:r>
              <a:rPr lang="fa-IR" sz="3200" dirty="0">
                <a:cs typeface="B Nazanin" panose="00000400000000000000" pitchFamily="2" charset="-78"/>
              </a:rPr>
              <a:t>پسته دارای بافت خاک شنی </a:t>
            </a:r>
            <a:r>
              <a:rPr lang="fa-IR" sz="3200" dirty="0" smtClean="0">
                <a:cs typeface="B Nazanin" panose="00000400000000000000" pitchFamily="2" charset="-78"/>
              </a:rPr>
              <a:t>زودتر </a:t>
            </a:r>
            <a:r>
              <a:rPr lang="fa-IR" sz="3200" dirty="0">
                <a:cs typeface="B Nazanin" panose="00000400000000000000" pitchFamily="2" charset="-78"/>
              </a:rPr>
              <a:t>از خواب بیدار شده و گلدهی زودتری در مقایسه با </a:t>
            </a:r>
            <a:r>
              <a:rPr lang="fa-IR" sz="3200" dirty="0" smtClean="0">
                <a:cs typeface="B Nazanin" panose="00000400000000000000" pitchFamily="2" charset="-78"/>
              </a:rPr>
              <a:t>باغ‌های </a:t>
            </a:r>
            <a:r>
              <a:rPr lang="fa-IR" sz="3200" dirty="0">
                <a:cs typeface="B Nazanin" panose="00000400000000000000" pitchFamily="2" charset="-78"/>
              </a:rPr>
              <a:t>دارای بافت رسی دارند. </a:t>
            </a:r>
            <a:endParaRPr lang="fa-IR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592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95BF8-56B3-7574-221C-844E39415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E40F10-6169-55B2-AAC0-060DF3FAE17E}"/>
              </a:ext>
            </a:extLst>
          </p:cNvPr>
          <p:cNvSpPr/>
          <p:nvPr/>
        </p:nvSpPr>
        <p:spPr>
          <a:xfrm>
            <a:off x="0" y="0"/>
            <a:ext cx="6490718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4A460-E796-E552-5F1B-0464D3877634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696182-899F-F215-01D7-3904831B3DD1}"/>
              </a:ext>
            </a:extLst>
          </p:cNvPr>
          <p:cNvSpPr/>
          <p:nvPr/>
        </p:nvSpPr>
        <p:spPr>
          <a:xfrm>
            <a:off x="800099" y="1559314"/>
            <a:ext cx="10591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نیاز </a:t>
            </a:r>
            <a:r>
              <a:rPr lang="fa-IR" sz="3600" dirty="0" smtClean="0">
                <a:cs typeface="B Nazanin" panose="00000400000000000000" pitchFamily="2" charset="-78"/>
              </a:rPr>
              <a:t>سرمایی: در </a:t>
            </a:r>
            <a:r>
              <a:rPr lang="fa-IR" sz="3600" dirty="0">
                <a:cs typeface="B Nazanin" panose="00000400000000000000" pitchFamily="2" charset="-78"/>
              </a:rPr>
              <a:t>صورت برآورده نشدن نیاز سرمایی درختان پسته</a:t>
            </a:r>
            <a:r>
              <a:rPr lang="fa-IR" sz="3600" dirty="0" smtClean="0">
                <a:cs typeface="B Nazanin" panose="00000400000000000000" pitchFamily="2" charset="-78"/>
              </a:rPr>
              <a:t>،  درختان </a:t>
            </a:r>
            <a:r>
              <a:rPr lang="fa-IR" sz="3600" dirty="0">
                <a:cs typeface="B Nazanin" panose="00000400000000000000" pitchFamily="2" charset="-78"/>
              </a:rPr>
              <a:t>دیرتر از حالت طیبعی خود از خواب بیدار شده و گل </a:t>
            </a:r>
            <a:r>
              <a:rPr lang="fa-IR" sz="3600" dirty="0" smtClean="0">
                <a:cs typeface="B Nazanin" panose="00000400000000000000" pitchFamily="2" charset="-78"/>
              </a:rPr>
              <a:t>می‌دهند</a:t>
            </a:r>
            <a:r>
              <a:rPr lang="fa-IR" sz="3600" dirty="0">
                <a:cs typeface="B Nazanin" panose="00000400000000000000" pitchFamily="2" charset="-78"/>
              </a:rPr>
              <a:t>.</a:t>
            </a:r>
          </a:p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استفاده از مواد شیمیایی</a:t>
            </a:r>
            <a:r>
              <a:rPr lang="fa-IR" sz="3600" dirty="0" smtClean="0">
                <a:cs typeface="B Nazanin" panose="00000400000000000000" pitchFamily="2" charset="-78"/>
              </a:rPr>
              <a:t>: روغن‌های </a:t>
            </a:r>
            <a:r>
              <a:rPr lang="fa-IR" sz="3600" dirty="0">
                <a:cs typeface="B Nazanin" panose="00000400000000000000" pitchFamily="2" charset="-78"/>
              </a:rPr>
              <a:t>آلی و معدنی نظیر روغن ولک، سبب تسریع در گلدهی </a:t>
            </a:r>
            <a:r>
              <a:rPr lang="fa-IR" sz="3600" dirty="0" smtClean="0">
                <a:cs typeface="B Nazanin" panose="00000400000000000000" pitchFamily="2" charset="-78"/>
              </a:rPr>
              <a:t>می‌شوند</a:t>
            </a:r>
            <a:r>
              <a:rPr lang="fa-IR" sz="3600" dirty="0">
                <a:cs typeface="B Nazanin" panose="00000400000000000000" pitchFamily="2" charset="-78"/>
              </a:rPr>
              <a:t>. 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796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394EE-58F0-4BA3-755A-CBFB00059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1CD858-B9E0-2320-6C44-1EC811B469E7}"/>
              </a:ext>
            </a:extLst>
          </p:cNvPr>
          <p:cNvSpPr/>
          <p:nvPr/>
        </p:nvSpPr>
        <p:spPr>
          <a:xfrm flipH="1">
            <a:off x="6490718" y="0"/>
            <a:ext cx="5701282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F20961-C51B-BB98-3D0D-0724770CF468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DDA015-838F-A646-20C3-94476661A156}"/>
              </a:ext>
            </a:extLst>
          </p:cNvPr>
          <p:cNvSpPr/>
          <p:nvPr/>
        </p:nvSpPr>
        <p:spPr>
          <a:xfrm>
            <a:off x="1028700" y="1570855"/>
            <a:ext cx="10134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دما: بهترین دما برای </a:t>
            </a:r>
            <a:r>
              <a:rPr lang="fa-IR" sz="3600" dirty="0" smtClean="0">
                <a:cs typeface="B Nazanin" panose="00000400000000000000" pitchFamily="2" charset="-78"/>
              </a:rPr>
              <a:t>گرده‌افشانی 15 تا 22 </a:t>
            </a:r>
            <a:r>
              <a:rPr lang="fa-IR" sz="3600" dirty="0">
                <a:cs typeface="B Nazanin" panose="00000400000000000000" pitchFamily="2" charset="-78"/>
              </a:rPr>
              <a:t>درجه سانتیگراد </a:t>
            </a:r>
            <a:r>
              <a:rPr lang="fa-IR" sz="3600" dirty="0" smtClean="0">
                <a:cs typeface="B Nazanin" panose="00000400000000000000" pitchFamily="2" charset="-78"/>
              </a:rPr>
              <a:t>می‌باشد</a:t>
            </a:r>
            <a:r>
              <a:rPr lang="fa-IR" sz="3600" dirty="0">
                <a:cs typeface="B Nazanin" panose="00000400000000000000" pitchFamily="2" charset="-78"/>
              </a:rPr>
              <a:t>. دماهای زیر 4 درجه احتمال سرمازدگی را افزایش </a:t>
            </a:r>
            <a:r>
              <a:rPr lang="fa-IR" sz="3600" dirty="0" smtClean="0">
                <a:cs typeface="B Nazanin" panose="00000400000000000000" pitchFamily="2" charset="-78"/>
              </a:rPr>
              <a:t>می‌دهند</a:t>
            </a:r>
            <a:r>
              <a:rPr lang="fa-IR" sz="3600" dirty="0">
                <a:cs typeface="B Nazanin" panose="00000400000000000000" pitchFamily="2" charset="-78"/>
              </a:rPr>
              <a:t>. دماهای بالاتر از 32 درجه سانتیگراد در زمان گرده افشانی </a:t>
            </a:r>
            <a:r>
              <a:rPr lang="fa-IR" sz="3600" dirty="0" smtClean="0">
                <a:cs typeface="B Nazanin" panose="00000400000000000000" pitchFamily="2" charset="-78"/>
              </a:rPr>
              <a:t>زیان‌آور </a:t>
            </a:r>
            <a:r>
              <a:rPr lang="fa-IR" sz="3600" dirty="0">
                <a:cs typeface="B Nazanin" panose="00000400000000000000" pitchFamily="2" charset="-78"/>
              </a:rPr>
              <a:t>بوده و باعث از بین رفتن مادگی </a:t>
            </a:r>
            <a:r>
              <a:rPr lang="fa-IR" sz="3600" dirty="0" smtClean="0">
                <a:cs typeface="B Nazanin" panose="00000400000000000000" pitchFamily="2" charset="-78"/>
              </a:rPr>
              <a:t>می‌شوند</a:t>
            </a:r>
            <a:r>
              <a:rPr lang="fa-IR" sz="3600" dirty="0">
                <a:cs typeface="B Nazanin" panose="00000400000000000000" pitchFamily="2" charset="-78"/>
              </a:rPr>
              <a:t>. </a:t>
            </a:r>
            <a:endParaRPr lang="fa-IR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cs typeface="B Nazanin" panose="000004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2BE6D4-83DC-1CD7-54EF-F51D47455E71}"/>
              </a:ext>
            </a:extLst>
          </p:cNvPr>
          <p:cNvSpPr/>
          <p:nvPr/>
        </p:nvSpPr>
        <p:spPr>
          <a:xfrm>
            <a:off x="2600610" y="339804"/>
            <a:ext cx="6490718" cy="10233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44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شرایط مناسب </a:t>
            </a:r>
            <a:r>
              <a:rPr lang="fa-IR" sz="4400" b="1" dirty="0" smtClean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گرده‌افشانی</a:t>
            </a:r>
            <a:r>
              <a:rPr lang="fa-IR" sz="44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: </a:t>
            </a:r>
            <a:endParaRPr lang="en-US" sz="4400" b="1" cap="none" spc="0" dirty="0">
              <a:ln w="0"/>
              <a:solidFill>
                <a:srgbClr val="0070C0"/>
              </a:solidFill>
              <a:effectLst>
                <a:outerShdw blurRad="254000" dist="19050" dir="2700000" algn="tl" rotWithShape="0">
                  <a:srgbClr val="0070C0">
                    <a:alpha val="20000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786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3C147-8644-D7E1-4D3D-5F69692C4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54A7DE-1ED3-2D45-385B-C26F5B90DF72}"/>
              </a:ext>
            </a:extLst>
          </p:cNvPr>
          <p:cNvSpPr/>
          <p:nvPr/>
        </p:nvSpPr>
        <p:spPr>
          <a:xfrm>
            <a:off x="0" y="0"/>
            <a:ext cx="6490718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27AB5D-78F2-FD77-3026-BED036619349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B99EE0-5B53-917F-22BD-8B712B69BA0D}"/>
              </a:ext>
            </a:extLst>
          </p:cNvPr>
          <p:cNvSpPr/>
          <p:nvPr/>
        </p:nvSpPr>
        <p:spPr>
          <a:xfrm>
            <a:off x="876300" y="1104900"/>
            <a:ext cx="10591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رطوبت: رطوبت بالا و بارندگی و هر نوع عاملی که باعث افزایش رطوبت نسبی محیط گردد، از پراکنش مناسب دانه گرده جلوگیری </a:t>
            </a:r>
            <a:r>
              <a:rPr lang="fa-IR" sz="3200" dirty="0" smtClean="0">
                <a:cs typeface="B Nazanin" panose="00000400000000000000" pitchFamily="2" charset="-78"/>
              </a:rPr>
              <a:t>می‌کند</a:t>
            </a:r>
            <a:r>
              <a:rPr lang="fa-IR" sz="3200" dirty="0">
                <a:cs typeface="B Nazanin" panose="00000400000000000000" pitchFamily="2" charset="-78"/>
              </a:rPr>
              <a:t>.                                                                       </a:t>
            </a:r>
            <a:endParaRPr lang="en-US" sz="3200" dirty="0">
              <a:cs typeface="B Nazanin" panose="00000400000000000000" pitchFamily="2" charset="-78"/>
            </a:endParaRPr>
          </a:p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باد</a:t>
            </a:r>
            <a:r>
              <a:rPr lang="fa-IR" sz="3200" dirty="0" smtClean="0">
                <a:cs typeface="B Nazanin" panose="00000400000000000000" pitchFamily="2" charset="-78"/>
              </a:rPr>
              <a:t>: تنها </a:t>
            </a:r>
            <a:r>
              <a:rPr lang="fa-IR" sz="3200" dirty="0">
                <a:cs typeface="B Nazanin" panose="00000400000000000000" pitchFamily="2" charset="-78"/>
              </a:rPr>
              <a:t>عامل پراکنش دانه گرده در باغ باد است. جهت وزش باد تعیین کننده جهت حرکت</a:t>
            </a:r>
            <a:r>
              <a:rPr lang="fa-IR" sz="3200" dirty="0" smtClean="0">
                <a:cs typeface="B Nazanin" panose="00000400000000000000" pitchFamily="2" charset="-78"/>
              </a:rPr>
              <a:t>، انتقال </a:t>
            </a:r>
            <a:r>
              <a:rPr lang="fa-IR" sz="3200" dirty="0">
                <a:cs typeface="B Nazanin" panose="00000400000000000000" pitchFamily="2" charset="-78"/>
              </a:rPr>
              <a:t>و پخش </a:t>
            </a:r>
            <a:r>
              <a:rPr lang="fa-IR" sz="3200" dirty="0" smtClean="0">
                <a:cs typeface="B Nazanin" panose="00000400000000000000" pitchFamily="2" charset="-78"/>
              </a:rPr>
              <a:t>دانه‌های </a:t>
            </a:r>
            <a:r>
              <a:rPr lang="fa-IR" sz="3200" dirty="0">
                <a:cs typeface="B Nazanin" panose="00000400000000000000" pitchFamily="2" charset="-78"/>
              </a:rPr>
              <a:t>گرده </a:t>
            </a:r>
            <a:r>
              <a:rPr lang="fa-IR" sz="3200" dirty="0" smtClean="0">
                <a:cs typeface="B Nazanin" panose="00000400000000000000" pitchFamily="2" charset="-78"/>
              </a:rPr>
              <a:t>می‌باشد</a:t>
            </a:r>
            <a:r>
              <a:rPr lang="fa-IR" sz="3200" dirty="0">
                <a:cs typeface="B Nazanin" panose="00000400000000000000" pitchFamily="2" charset="-78"/>
              </a:rPr>
              <a:t>. </a:t>
            </a:r>
          </a:p>
          <a:p>
            <a:pPr marL="571500" indent="-5715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نسبت مناسب تعداد درختان نر به ماده: دورترین فاصله موثر جهت </a:t>
            </a:r>
            <a:r>
              <a:rPr lang="fa-IR" sz="3200" dirty="0" smtClean="0">
                <a:cs typeface="B Nazanin" panose="00000400000000000000" pitchFamily="2" charset="-78"/>
              </a:rPr>
              <a:t>گرده‌افشانی </a:t>
            </a:r>
            <a:r>
              <a:rPr lang="fa-IR" sz="3200" dirty="0">
                <a:cs typeface="B Nazanin" panose="00000400000000000000" pitchFamily="2" charset="-78"/>
              </a:rPr>
              <a:t>که حداقل یک دانه گرده به هر گل ماده پذیرا </a:t>
            </a:r>
            <a:r>
              <a:rPr lang="fa-IR" sz="3200" dirty="0" smtClean="0">
                <a:cs typeface="B Nazanin" panose="00000400000000000000" pitchFamily="2" charset="-78"/>
              </a:rPr>
              <a:t>برسد،20 متر می‌باشد</a:t>
            </a:r>
            <a:r>
              <a:rPr lang="fa-IR" sz="3200" dirty="0">
                <a:cs typeface="B Nazanin" panose="00000400000000000000" pitchFamily="2" charset="-78"/>
              </a:rPr>
              <a:t>.                                                                        </a:t>
            </a: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439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9AD41B-5C50-4B68-BBBD-7BD632489D49}"/>
              </a:ext>
            </a:extLst>
          </p:cNvPr>
          <p:cNvSpPr/>
          <p:nvPr/>
        </p:nvSpPr>
        <p:spPr>
          <a:xfrm>
            <a:off x="-9686" y="4457700"/>
            <a:ext cx="12192000" cy="24003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603840-29C0-4EE6-9774-C0044507350B}"/>
              </a:ext>
            </a:extLst>
          </p:cNvPr>
          <p:cNvSpPr/>
          <p:nvPr/>
        </p:nvSpPr>
        <p:spPr>
          <a:xfrm>
            <a:off x="500062" y="1952723"/>
            <a:ext cx="11191875" cy="43433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EAFF-AF8B-4B1A-8D83-B19E1022E389}"/>
              </a:ext>
            </a:extLst>
          </p:cNvPr>
          <p:cNvSpPr/>
          <p:nvPr/>
        </p:nvSpPr>
        <p:spPr>
          <a:xfrm>
            <a:off x="4876800" y="2171700"/>
            <a:ext cx="65320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3600" dirty="0">
                <a:cs typeface="B Nazanin" panose="00000400000000000000" pitchFamily="2" charset="-78"/>
              </a:rPr>
              <a:t>استفاده از گرده انبار شده: بعد از </a:t>
            </a:r>
            <a:r>
              <a:rPr lang="fa-IR" sz="3600" dirty="0" smtClean="0">
                <a:cs typeface="B Nazanin" panose="00000400000000000000" pitchFamily="2" charset="-78"/>
              </a:rPr>
              <a:t>جمع‌آوری، گرده‌های </a:t>
            </a:r>
            <a:r>
              <a:rPr lang="fa-IR" sz="3600" dirty="0">
                <a:cs typeface="B Nazanin" panose="00000400000000000000" pitchFamily="2" charset="-78"/>
              </a:rPr>
              <a:t>مورد </a:t>
            </a:r>
            <a:r>
              <a:rPr lang="fa-IR" sz="3600" dirty="0" smtClean="0">
                <a:cs typeface="B Nazanin" panose="00000400000000000000" pitchFamily="2" charset="-78"/>
              </a:rPr>
              <a:t>نظر </a:t>
            </a:r>
            <a:r>
              <a:rPr lang="fa-IR" sz="3600" dirty="0">
                <a:cs typeface="B Nazanin" panose="00000400000000000000" pitchFamily="2" charset="-78"/>
              </a:rPr>
              <a:t>در داخل </a:t>
            </a:r>
            <a:r>
              <a:rPr lang="fa-IR" sz="3600" dirty="0" smtClean="0">
                <a:cs typeface="B Nazanin" panose="00000400000000000000" pitchFamily="2" charset="-78"/>
              </a:rPr>
              <a:t>شیشه‌ی </a:t>
            </a:r>
            <a:r>
              <a:rPr lang="fa-IR" sz="3600" dirty="0">
                <a:cs typeface="B Nazanin" panose="00000400000000000000" pitchFamily="2" charset="-78"/>
              </a:rPr>
              <a:t>حاوی پودر جاذب رطوبت قرار داده </a:t>
            </a:r>
            <a:r>
              <a:rPr lang="fa-IR" sz="3600" dirty="0" smtClean="0">
                <a:cs typeface="B Nazanin" panose="00000400000000000000" pitchFamily="2" charset="-78"/>
              </a:rPr>
              <a:t>می‌شوند</a:t>
            </a:r>
            <a:r>
              <a:rPr lang="fa-IR" sz="3600" dirty="0">
                <a:cs typeface="B Nazanin" panose="00000400000000000000" pitchFamily="2" charset="-78"/>
              </a:rPr>
              <a:t>. برای نگهداری به مدت یک هفته در دمای یخچال 4 درجه سانتیگراد،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یک ماه در 18- درجه سانتیگراد و </a:t>
            </a:r>
            <a:r>
              <a:rPr lang="fa-IR" sz="3600" dirty="0" smtClean="0">
                <a:cs typeface="B Nazanin" panose="00000400000000000000" pitchFamily="2" charset="-78"/>
              </a:rPr>
              <a:t>به‌مدت </a:t>
            </a:r>
            <a:r>
              <a:rPr lang="fa-IR" sz="3600" dirty="0">
                <a:cs typeface="B Nazanin" panose="00000400000000000000" pitchFamily="2" charset="-78"/>
              </a:rPr>
              <a:t>یک سال یا بیشتر در 176- درجه سانتیگراد قرار داده </a:t>
            </a:r>
            <a:r>
              <a:rPr lang="fa-IR" sz="3600" dirty="0" smtClean="0">
                <a:cs typeface="B Nazanin" panose="00000400000000000000" pitchFamily="2" charset="-78"/>
              </a:rPr>
              <a:t>می‌شوند</a:t>
            </a:r>
            <a:r>
              <a:rPr lang="fa-IR" sz="3600" dirty="0">
                <a:cs typeface="B Nazanin" panose="00000400000000000000" pitchFamily="2" charset="-78"/>
              </a:rPr>
              <a:t>. </a:t>
            </a:r>
            <a:endParaRPr lang="fa-IR" sz="3600" dirty="0">
              <a:effectLst/>
              <a:cs typeface="B Nazanin" panose="000004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6F975F-E1F1-451E-8CB3-B0CA3ED371BB}"/>
              </a:ext>
            </a:extLst>
          </p:cNvPr>
          <p:cNvSpPr/>
          <p:nvPr/>
        </p:nvSpPr>
        <p:spPr>
          <a:xfrm>
            <a:off x="507165" y="609600"/>
            <a:ext cx="11191875" cy="10169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F4CBC6-1C41-42AD-9F3F-1F3E3F100986}"/>
              </a:ext>
            </a:extLst>
          </p:cNvPr>
          <p:cNvSpPr/>
          <p:nvPr/>
        </p:nvSpPr>
        <p:spPr>
          <a:xfrm>
            <a:off x="1325047" y="444726"/>
            <a:ext cx="9538217" cy="10233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b="1" dirty="0" smtClean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روش‌های گرده‌افشانی </a:t>
            </a:r>
            <a:r>
              <a:rPr lang="fa-IR" sz="44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مصنوعی</a:t>
            </a:r>
            <a:r>
              <a:rPr lang="en-US" sz="44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:</a:t>
            </a:r>
            <a:endParaRPr lang="en-US" sz="4400" b="1" cap="none" spc="0" dirty="0">
              <a:ln w="0"/>
              <a:solidFill>
                <a:srgbClr val="0070C0"/>
              </a:solidFill>
              <a:effectLst>
                <a:outerShdw blurRad="254000" dist="19050" dir="2700000" algn="tl" rotWithShape="0">
                  <a:srgbClr val="0070C0">
                    <a:alpha val="20000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58E5FA-C612-7974-8831-7285C0216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18" y="2960267"/>
            <a:ext cx="4136082" cy="232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0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97A6C-2F42-A2A8-938D-B3770337E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6ACE85-C904-F3BD-EC51-AA0F33A25314}"/>
              </a:ext>
            </a:extLst>
          </p:cNvPr>
          <p:cNvSpPr/>
          <p:nvPr/>
        </p:nvSpPr>
        <p:spPr>
          <a:xfrm>
            <a:off x="-9686" y="4457700"/>
            <a:ext cx="12192000" cy="24003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447C6E-CEE2-C0B7-6D2D-1EA02C11700C}"/>
              </a:ext>
            </a:extLst>
          </p:cNvPr>
          <p:cNvSpPr/>
          <p:nvPr/>
        </p:nvSpPr>
        <p:spPr>
          <a:xfrm>
            <a:off x="500062" y="1952723"/>
            <a:ext cx="11191875" cy="43433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20928D-1397-F39B-AA91-836EE5B1AFAF}"/>
              </a:ext>
            </a:extLst>
          </p:cNvPr>
          <p:cNvSpPr/>
          <p:nvPr/>
        </p:nvSpPr>
        <p:spPr>
          <a:xfrm>
            <a:off x="762912" y="2310780"/>
            <a:ext cx="10646804" cy="334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در زمان شکوفایی </a:t>
            </a:r>
            <a:r>
              <a:rPr lang="fa-IR" sz="3600" dirty="0" smtClean="0">
                <a:cs typeface="B Nazanin" panose="00000400000000000000" pitchFamily="2" charset="-78"/>
              </a:rPr>
              <a:t>گل‌های </a:t>
            </a:r>
            <a:r>
              <a:rPr lang="fa-IR" sz="3600" dirty="0">
                <a:cs typeface="B Nazanin" panose="00000400000000000000" pitchFamily="2" charset="-78"/>
              </a:rPr>
              <a:t>ماده، شاخه دارای گل نر آماده لقاح از درختان نر </a:t>
            </a:r>
            <a:r>
              <a:rPr lang="fa-IR" sz="3600" dirty="0" smtClean="0">
                <a:cs typeface="B Nazanin" panose="00000400000000000000" pitchFamily="2" charset="-78"/>
              </a:rPr>
              <a:t>جمع‌آوری </a:t>
            </a:r>
            <a:r>
              <a:rPr lang="fa-IR" sz="3600" dirty="0">
                <a:cs typeface="B Nazanin" panose="00000400000000000000" pitchFamily="2" charset="-78"/>
              </a:rPr>
              <a:t>شده و روی </a:t>
            </a:r>
            <a:r>
              <a:rPr lang="fa-IR" sz="3600" dirty="0" smtClean="0">
                <a:cs typeface="B Nazanin" panose="00000400000000000000" pitchFamily="2" charset="-78"/>
              </a:rPr>
              <a:t>شاخه‌های </a:t>
            </a:r>
            <a:r>
              <a:rPr lang="fa-IR" sz="3600" dirty="0">
                <a:cs typeface="B Nazanin" panose="00000400000000000000" pitchFamily="2" charset="-78"/>
              </a:rPr>
              <a:t>درختان ماده بسته </a:t>
            </a:r>
            <a:r>
              <a:rPr lang="fa-IR" sz="3600" dirty="0" smtClean="0">
                <a:cs typeface="B Nazanin" panose="00000400000000000000" pitchFamily="2" charset="-78"/>
              </a:rPr>
              <a:t>می‌شوند</a:t>
            </a:r>
            <a:r>
              <a:rPr lang="fa-IR" sz="3600" dirty="0">
                <a:cs typeface="B Nazanin" panose="00000400000000000000" pitchFamily="2" charset="-78"/>
              </a:rPr>
              <a:t>. قرار دادن </a:t>
            </a:r>
            <a:r>
              <a:rPr lang="fa-IR" sz="3600" dirty="0" smtClean="0">
                <a:cs typeface="B Nazanin" panose="00000400000000000000" pitchFamily="2" charset="-78"/>
              </a:rPr>
              <a:t>شاخه‌ها </a:t>
            </a:r>
            <a:r>
              <a:rPr lang="fa-IR" sz="3600" dirty="0">
                <a:cs typeface="B Nazanin" panose="00000400000000000000" pitchFamily="2" charset="-78"/>
              </a:rPr>
              <a:t>در </a:t>
            </a:r>
            <a:r>
              <a:rPr lang="fa-IR" sz="3600" dirty="0" smtClean="0">
                <a:cs typeface="B Nazanin" panose="00000400000000000000" pitchFamily="2" charset="-78"/>
              </a:rPr>
              <a:t>ظرف‌های </a:t>
            </a:r>
            <a:r>
              <a:rPr lang="fa-IR" sz="3600" dirty="0">
                <a:cs typeface="B Nazanin" panose="00000400000000000000" pitchFamily="2" charset="-78"/>
              </a:rPr>
              <a:t>حاوی آب، طول دوره گلدهی و کیفیت گرده تولیدی را افزایش </a:t>
            </a:r>
            <a:r>
              <a:rPr lang="fa-IR" sz="3600" dirty="0" smtClean="0">
                <a:cs typeface="B Nazanin" panose="00000400000000000000" pitchFamily="2" charset="-78"/>
              </a:rPr>
              <a:t>می‌دهد</a:t>
            </a:r>
            <a:r>
              <a:rPr lang="fa-IR" sz="3600" dirty="0">
                <a:cs typeface="B Nazanin" panose="00000400000000000000" pitchFamily="2" charset="-78"/>
              </a:rPr>
              <a:t>.</a:t>
            </a:r>
            <a:endParaRPr lang="fa-IR" sz="3600" dirty="0">
              <a:effectLst/>
              <a:cs typeface="B Nazanin" panose="000004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9292EA-4A53-481E-0577-94DD1866E8EE}"/>
              </a:ext>
            </a:extLst>
          </p:cNvPr>
          <p:cNvSpPr/>
          <p:nvPr/>
        </p:nvSpPr>
        <p:spPr>
          <a:xfrm>
            <a:off x="507165" y="609600"/>
            <a:ext cx="11191875" cy="10169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4710C3-3D3A-620B-105F-4BBE0B47996D}"/>
              </a:ext>
            </a:extLst>
          </p:cNvPr>
          <p:cNvSpPr/>
          <p:nvPr/>
        </p:nvSpPr>
        <p:spPr>
          <a:xfrm>
            <a:off x="1325047" y="444726"/>
            <a:ext cx="9538217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Mitra" panose="00000400000000000000" pitchFamily="2" charset="-78"/>
              </a:rPr>
              <a:t>استفاده از شاخه دارای گل نر</a:t>
            </a:r>
            <a:r>
              <a:rPr lang="en-US" sz="48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Mitra" panose="00000400000000000000" pitchFamily="2" charset="-78"/>
              </a:rPr>
              <a:t>:</a:t>
            </a:r>
            <a:endParaRPr lang="en-US" sz="4800" b="1" cap="none" spc="0" dirty="0">
              <a:ln w="0"/>
              <a:solidFill>
                <a:srgbClr val="0070C0"/>
              </a:solidFill>
              <a:effectLst>
                <a:outerShdw blurRad="254000" dist="19050" dir="2700000" algn="tl" rotWithShape="0">
                  <a:srgbClr val="0070C0">
                    <a:alpha val="20000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634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9AD41B-5C50-4B68-BBBD-7BD632489D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603840-29C0-4EE6-9774-C0044507350B}"/>
              </a:ext>
            </a:extLst>
          </p:cNvPr>
          <p:cNvSpPr/>
          <p:nvPr/>
        </p:nvSpPr>
        <p:spPr>
          <a:xfrm>
            <a:off x="1393031" y="1462087"/>
            <a:ext cx="9405938" cy="393382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6396FE-6666-465A-8579-1C108B8E7D60}"/>
              </a:ext>
            </a:extLst>
          </p:cNvPr>
          <p:cNvSpPr/>
          <p:nvPr/>
        </p:nvSpPr>
        <p:spPr>
          <a:xfrm>
            <a:off x="2244470" y="2400300"/>
            <a:ext cx="770306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>
                <a:ln w="0"/>
                <a:solidFill>
                  <a:schemeClr val="bg1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با تشکر از توجه شما</a:t>
            </a:r>
            <a:endParaRPr lang="en-US" sz="8000" b="1" cap="none" spc="0" dirty="0">
              <a:ln w="0"/>
              <a:solidFill>
                <a:schemeClr val="bg1"/>
              </a:solidFill>
              <a:effectLst>
                <a:outerShdw blurRad="254000" dist="19050" dir="2700000" algn="tl" rotWithShape="0">
                  <a:srgbClr val="0070C0">
                    <a:alpha val="20000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20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9AD41B-5C50-4B68-BBBD-7BD632489D49}"/>
              </a:ext>
            </a:extLst>
          </p:cNvPr>
          <p:cNvSpPr/>
          <p:nvPr/>
        </p:nvSpPr>
        <p:spPr>
          <a:xfrm>
            <a:off x="0" y="4463512"/>
            <a:ext cx="12192000" cy="24003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603840-29C0-4EE6-9774-C0044507350B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EAFF-AF8B-4B1A-8D83-B19E1022E389}"/>
              </a:ext>
            </a:extLst>
          </p:cNvPr>
          <p:cNvSpPr/>
          <p:nvPr/>
        </p:nvSpPr>
        <p:spPr>
          <a:xfrm>
            <a:off x="734499" y="779510"/>
            <a:ext cx="10742052" cy="334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گیاه پسته دو پایه است،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یعنی </a:t>
            </a:r>
            <a:r>
              <a:rPr lang="fa-IR" sz="3600" dirty="0" smtClean="0">
                <a:cs typeface="B Nazanin" panose="00000400000000000000" pitchFamily="2" charset="-78"/>
              </a:rPr>
              <a:t>گل‌های </a:t>
            </a:r>
            <a:r>
              <a:rPr lang="fa-IR" sz="3600" dirty="0">
                <a:cs typeface="B Nazanin" panose="00000400000000000000" pitchFamily="2" charset="-78"/>
              </a:rPr>
              <a:t>نر روی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یک درخت و </a:t>
            </a:r>
            <a:r>
              <a:rPr lang="fa-IR" sz="3600" dirty="0" smtClean="0">
                <a:cs typeface="B Nazanin" panose="00000400000000000000" pitchFamily="2" charset="-78"/>
              </a:rPr>
              <a:t>گل‌های </a:t>
            </a:r>
            <a:r>
              <a:rPr lang="fa-IR" sz="3600" dirty="0">
                <a:cs typeface="B Nazanin" panose="00000400000000000000" pitchFamily="2" charset="-78"/>
              </a:rPr>
              <a:t>ماده روی یک درخت دیگر قرار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دارند. </a:t>
            </a:r>
            <a:r>
              <a:rPr lang="fa-IR" sz="3600" dirty="0" smtClean="0">
                <a:cs typeface="B Nazanin" panose="00000400000000000000" pitchFamily="2" charset="-78"/>
              </a:rPr>
              <a:t>گل‌آذین </a:t>
            </a:r>
            <a:r>
              <a:rPr lang="fa-IR" sz="3600" dirty="0">
                <a:cs typeface="B Nazanin" panose="00000400000000000000" pitchFamily="2" charset="-78"/>
              </a:rPr>
              <a:t>نر و ماده پسته دارای صد تا چند صد عدد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گل </a:t>
            </a:r>
            <a:r>
              <a:rPr lang="fa-IR" sz="3600" dirty="0" smtClean="0">
                <a:cs typeface="B Nazanin" panose="00000400000000000000" pitchFamily="2" charset="-78"/>
              </a:rPr>
              <a:t>می‌باشند </a:t>
            </a:r>
            <a:r>
              <a:rPr lang="fa-IR" sz="3600" dirty="0">
                <a:cs typeface="B Nazanin" panose="00000400000000000000" pitchFamily="2" charset="-78"/>
              </a:rPr>
              <a:t>که به صورت جانبی روی </a:t>
            </a:r>
            <a:r>
              <a:rPr lang="fa-IR" sz="3600" dirty="0" smtClean="0">
                <a:cs typeface="B Nazanin" panose="00000400000000000000" pitchFamily="2" charset="-78"/>
              </a:rPr>
              <a:t>شاخه‌های یک‌ساله</a:t>
            </a:r>
            <a:r>
              <a:rPr lang="en-US" sz="3600" dirty="0" smtClean="0">
                <a:cs typeface="B Nazanin" panose="00000400000000000000" pitchFamily="2" charset="-78"/>
              </a:rPr>
              <a:t> </a:t>
            </a:r>
            <a:r>
              <a:rPr lang="fa-IR" sz="3600" dirty="0" smtClean="0">
                <a:cs typeface="B Nazanin" panose="00000400000000000000" pitchFamily="2" charset="-78"/>
              </a:rPr>
              <a:t>به‌وجود می‌آیند</a:t>
            </a:r>
            <a:r>
              <a:rPr lang="fa-IR" sz="3600" dirty="0">
                <a:cs typeface="B Nazanin" panose="00000400000000000000" pitchFamily="2" charset="-78"/>
              </a:rPr>
              <a:t>. </a:t>
            </a:r>
            <a:endParaRPr lang="fa-IR" sz="3600" dirty="0">
              <a:effectLst/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88A13E-B7FE-38E5-F25E-97FC8927F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948" y="3443635"/>
            <a:ext cx="5190051" cy="264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2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9AD41B-5C50-4B68-BBBD-7BD632489D49}"/>
              </a:ext>
            </a:extLst>
          </p:cNvPr>
          <p:cNvSpPr/>
          <p:nvPr/>
        </p:nvSpPr>
        <p:spPr>
          <a:xfrm>
            <a:off x="0" y="4463512"/>
            <a:ext cx="12192000" cy="24003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603840-29C0-4EE6-9774-C0044507350B}"/>
              </a:ext>
            </a:extLst>
          </p:cNvPr>
          <p:cNvSpPr/>
          <p:nvPr/>
        </p:nvSpPr>
        <p:spPr>
          <a:xfrm>
            <a:off x="500063" y="561975"/>
            <a:ext cx="5329238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7F3DE7-0D95-4FC2-B9D0-3F8BB5B17965}"/>
              </a:ext>
            </a:extLst>
          </p:cNvPr>
          <p:cNvSpPr/>
          <p:nvPr/>
        </p:nvSpPr>
        <p:spPr>
          <a:xfrm>
            <a:off x="6368513" y="561975"/>
            <a:ext cx="5329238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D9212B-CE70-E2A1-8E07-168567082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42" y="1877596"/>
            <a:ext cx="5149217" cy="33317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D2EE05-EBAE-DC84-565B-96C5A1762620}"/>
              </a:ext>
            </a:extLst>
          </p:cNvPr>
          <p:cNvSpPr txBox="1"/>
          <p:nvPr/>
        </p:nvSpPr>
        <p:spPr>
          <a:xfrm>
            <a:off x="6515100" y="495300"/>
            <a:ext cx="5070158" cy="5840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 smtClean="0">
                <a:cs typeface="B Nazanin" panose="00000400000000000000" pitchFamily="2" charset="-78"/>
              </a:rPr>
              <a:t>زمان گلدهی</a:t>
            </a:r>
            <a:r>
              <a:rPr lang="fa-IR" sz="3600" dirty="0">
                <a:cs typeface="B Nazanin" panose="00000400000000000000" pitchFamily="2" charset="-78"/>
              </a:rPr>
              <a:t>: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در درختان پسته،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شکوفایی </a:t>
            </a:r>
            <a:r>
              <a:rPr lang="fa-IR" sz="3600" dirty="0" smtClean="0">
                <a:cs typeface="B Nazanin" panose="00000400000000000000" pitchFamily="2" charset="-78"/>
              </a:rPr>
              <a:t>گل‌های </a:t>
            </a:r>
            <a:r>
              <a:rPr lang="fa-IR" sz="3600" dirty="0">
                <a:cs typeface="B Nazanin" panose="00000400000000000000" pitchFamily="2" charset="-78"/>
              </a:rPr>
              <a:t>نر و ماده </a:t>
            </a:r>
            <a:r>
              <a:rPr lang="fa-IR" sz="3600" dirty="0" smtClean="0">
                <a:cs typeface="B Nazanin" panose="00000400000000000000" pitchFamily="2" charset="-78"/>
              </a:rPr>
              <a:t>معمولا </a:t>
            </a:r>
            <a:r>
              <a:rPr lang="fa-IR" sz="3600" dirty="0">
                <a:cs typeface="B Nazanin" panose="00000400000000000000" pitchFamily="2" charset="-78"/>
              </a:rPr>
              <a:t>زودتر و یا همزمان با باز شدن </a:t>
            </a:r>
            <a:r>
              <a:rPr lang="fa-IR" sz="3600" dirty="0" smtClean="0">
                <a:cs typeface="B Nazanin" panose="00000400000000000000" pitchFamily="2" charset="-78"/>
              </a:rPr>
              <a:t>جوانه‌های </a:t>
            </a:r>
            <a:r>
              <a:rPr lang="fa-IR" sz="3600" dirty="0">
                <a:cs typeface="B Nazanin" panose="00000400000000000000" pitchFamily="2" charset="-78"/>
              </a:rPr>
              <a:t>رویشی </a:t>
            </a:r>
            <a:r>
              <a:rPr lang="fa-IR" sz="3600" dirty="0" smtClean="0">
                <a:cs typeface="B Nazanin" panose="00000400000000000000" pitchFamily="2" charset="-78"/>
              </a:rPr>
              <a:t>می‌باشد</a:t>
            </a:r>
            <a:r>
              <a:rPr lang="fa-IR" sz="3600" dirty="0">
                <a:cs typeface="B Nazanin" panose="00000400000000000000" pitchFamily="2" charset="-78"/>
              </a:rPr>
              <a:t>.                 </a:t>
            </a:r>
            <a:endParaRPr lang="en-US" sz="3600" dirty="0"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3600" dirty="0" smtClean="0">
                <a:cs typeface="B Nazanin" panose="00000400000000000000" pitchFamily="2" charset="-78"/>
              </a:rPr>
              <a:t>گلدهی </a:t>
            </a:r>
            <a:r>
              <a:rPr lang="fa-IR" sz="3600" dirty="0">
                <a:cs typeface="B Nazanin" panose="00000400000000000000" pitchFamily="2" charset="-78"/>
              </a:rPr>
              <a:t>در درختان غیرپیوندی نر معمولا زودتر از درختان غیرپیوندی </a:t>
            </a:r>
            <a:endParaRPr lang="en-US" sz="3600" dirty="0"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ماده </a:t>
            </a:r>
            <a:r>
              <a:rPr lang="fa-IR" sz="3600" dirty="0" smtClean="0">
                <a:cs typeface="B Nazanin" panose="00000400000000000000" pitchFamily="2" charset="-78"/>
              </a:rPr>
              <a:t>صورت می‌گیرد</a:t>
            </a:r>
            <a:r>
              <a:rPr lang="fa-IR" sz="3600" dirty="0">
                <a:cs typeface="B Nazanin" panose="00000400000000000000" pitchFamily="2" charset="-78"/>
              </a:rPr>
              <a:t>.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752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9AD41B-5C50-4B68-BBBD-7BD632489D49}"/>
              </a:ext>
            </a:extLst>
          </p:cNvPr>
          <p:cNvSpPr/>
          <p:nvPr/>
        </p:nvSpPr>
        <p:spPr>
          <a:xfrm>
            <a:off x="0" y="2258616"/>
            <a:ext cx="12192000" cy="24003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603840-29C0-4EE6-9774-C0044507350B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EAFF-AF8B-4B1A-8D83-B19E1022E389}"/>
              </a:ext>
            </a:extLst>
          </p:cNvPr>
          <p:cNvSpPr/>
          <p:nvPr/>
        </p:nvSpPr>
        <p:spPr>
          <a:xfrm>
            <a:off x="1325047" y="924468"/>
            <a:ext cx="9541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زمان گلدهی: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تعیین زمان گلدهی در ارقام مختلف پسته از اهمیت خاصی برخوردار است.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در </a:t>
            </a:r>
            <a:r>
              <a:rPr lang="fa-IR" sz="3600" dirty="0" smtClean="0">
                <a:cs typeface="B Nazanin" panose="00000400000000000000" pitchFamily="2" charset="-78"/>
              </a:rPr>
              <a:t>گل‌های </a:t>
            </a:r>
            <a:r>
              <a:rPr lang="fa-IR" sz="3600" dirty="0">
                <a:cs typeface="B Nazanin" panose="00000400000000000000" pitchFamily="2" charset="-78"/>
              </a:rPr>
              <a:t>ماده </a:t>
            </a:r>
            <a:r>
              <a:rPr lang="fa-IR" sz="3600" dirty="0" smtClean="0">
                <a:cs typeface="B Nazanin" panose="00000400000000000000" pitchFamily="2" charset="-78"/>
              </a:rPr>
              <a:t>زمانی </a:t>
            </a:r>
            <a:r>
              <a:rPr lang="fa-IR" sz="3600" dirty="0">
                <a:cs typeface="B Nazanin" panose="00000400000000000000" pitchFamily="2" charset="-78"/>
              </a:rPr>
              <a:t>که کلاله </a:t>
            </a:r>
            <a:r>
              <a:rPr lang="fa-IR" sz="3600" dirty="0" smtClean="0">
                <a:cs typeface="B Nazanin" panose="00000400000000000000" pitchFamily="2" charset="-78"/>
              </a:rPr>
              <a:t>گل‌ها </a:t>
            </a:r>
            <a:r>
              <a:rPr lang="fa-IR" sz="3600" dirty="0">
                <a:cs typeface="B Nazanin" panose="00000400000000000000" pitchFamily="2" charset="-78"/>
              </a:rPr>
              <a:t>قابل تشخیص باشد در حالیکه هنوز خوشه گل حالت </a:t>
            </a:r>
            <a:r>
              <a:rPr lang="fa-IR" sz="3600" dirty="0" smtClean="0">
                <a:cs typeface="B Nazanin" panose="00000400000000000000" pitchFamily="2" charset="-78"/>
              </a:rPr>
              <a:t>بسته‌ای </a:t>
            </a:r>
            <a:r>
              <a:rPr lang="fa-IR" sz="3600" dirty="0">
                <a:cs typeface="B Nazanin" panose="00000400000000000000" pitchFamily="2" charset="-78"/>
              </a:rPr>
              <a:t>را دارد،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آماده دریافت دانه گرده و تلقیح </a:t>
            </a:r>
            <a:r>
              <a:rPr lang="fa-IR" sz="3600" dirty="0" smtClean="0">
                <a:cs typeface="B Nazanin" panose="00000400000000000000" pitchFamily="2" charset="-78"/>
              </a:rPr>
              <a:t>می‌باشد</a:t>
            </a:r>
            <a:r>
              <a:rPr lang="fa-IR" sz="3600" dirty="0">
                <a:cs typeface="B Nazanin" panose="00000400000000000000" pitchFamily="2" charset="-78"/>
              </a:rPr>
              <a:t>.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در </a:t>
            </a:r>
            <a:r>
              <a:rPr lang="fa-IR" sz="3600" dirty="0" smtClean="0">
                <a:cs typeface="B Nazanin" panose="00000400000000000000" pitchFamily="2" charset="-78"/>
              </a:rPr>
              <a:t>گل‌های </a:t>
            </a:r>
            <a:r>
              <a:rPr lang="fa-IR" sz="3600" dirty="0">
                <a:cs typeface="B Nazanin" panose="00000400000000000000" pitchFamily="2" charset="-78"/>
              </a:rPr>
              <a:t>نر زمانی که </a:t>
            </a:r>
            <a:r>
              <a:rPr lang="fa-IR" sz="3600" dirty="0" smtClean="0">
                <a:cs typeface="B Nazanin" panose="00000400000000000000" pitchFamily="2" charset="-78"/>
              </a:rPr>
              <a:t>بساک‌ها </a:t>
            </a:r>
            <a:r>
              <a:rPr lang="fa-IR" sz="3600" dirty="0">
                <a:cs typeface="B Nazanin" panose="00000400000000000000" pitchFamily="2" charset="-78"/>
              </a:rPr>
              <a:t>متورم شده و به رنگ زرد تغییر رنگ دهند،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زمان آزادسازی دانه گرده فرا رسیده است.</a:t>
            </a:r>
            <a:endParaRPr lang="fa-IR" sz="3600" dirty="0">
              <a:solidFill>
                <a:schemeClr val="tx1">
                  <a:lumMod val="65000"/>
                  <a:lumOff val="35000"/>
                </a:schemeClr>
              </a:solidFill>
              <a:effectLst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802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9AD41B-5C50-4B68-BBBD-7BD632489D49}"/>
              </a:ext>
            </a:extLst>
          </p:cNvPr>
          <p:cNvSpPr/>
          <p:nvPr/>
        </p:nvSpPr>
        <p:spPr>
          <a:xfrm>
            <a:off x="0" y="0"/>
            <a:ext cx="6490718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603840-29C0-4EE6-9774-C0044507350B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F4CBC6-1C41-42AD-9F3F-1F3E3F100986}"/>
              </a:ext>
            </a:extLst>
          </p:cNvPr>
          <p:cNvSpPr/>
          <p:nvPr/>
        </p:nvSpPr>
        <p:spPr>
          <a:xfrm>
            <a:off x="2850640" y="686495"/>
            <a:ext cx="649071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48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Mitra" panose="00000400000000000000" pitchFamily="2" charset="-78"/>
              </a:rPr>
              <a:t>تعیین زمان گلدهی: </a:t>
            </a:r>
            <a:endParaRPr lang="en-US" sz="4800" b="1" cap="none" spc="0" dirty="0">
              <a:ln w="0"/>
              <a:solidFill>
                <a:srgbClr val="0070C0"/>
              </a:solidFill>
              <a:effectLst>
                <a:outerShdw blurRad="254000" dist="19050" dir="2700000" algn="tl" rotWithShape="0">
                  <a:srgbClr val="0070C0">
                    <a:alpha val="20000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EAFF-AF8B-4B1A-8D83-B19E1022E389}"/>
              </a:ext>
            </a:extLst>
          </p:cNvPr>
          <p:cNvSpPr/>
          <p:nvPr/>
        </p:nvSpPr>
        <p:spPr>
          <a:xfrm>
            <a:off x="800099" y="1919010"/>
            <a:ext cx="10591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الف</a:t>
            </a:r>
            <a:r>
              <a:rPr lang="fa-IR" sz="3600" dirty="0" smtClean="0">
                <a:cs typeface="B Nazanin" panose="00000400000000000000" pitchFamily="2" charset="-78"/>
              </a:rPr>
              <a:t>) شروع </a:t>
            </a:r>
            <a:r>
              <a:rPr lang="fa-IR" sz="3600" dirty="0">
                <a:cs typeface="B Nazanin" panose="00000400000000000000" pitchFamily="2" charset="-78"/>
              </a:rPr>
              <a:t>گلدهی                                                      </a:t>
            </a:r>
          </a:p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زمانی که 5%</a:t>
            </a:r>
            <a:r>
              <a:rPr lang="en-US" sz="3600" dirty="0">
                <a:cs typeface="B Nazanin" panose="00000400000000000000" pitchFamily="2" charset="-78"/>
              </a:rPr>
              <a:t> </a:t>
            </a:r>
            <a:r>
              <a:rPr lang="fa-IR" sz="3600" dirty="0">
                <a:cs typeface="B Nazanin" panose="00000400000000000000" pitchFamily="2" charset="-78"/>
              </a:rPr>
              <a:t>از </a:t>
            </a:r>
            <a:r>
              <a:rPr lang="fa-IR" sz="3600" dirty="0" smtClean="0">
                <a:cs typeface="B Nazanin" panose="00000400000000000000" pitchFamily="2" charset="-78"/>
              </a:rPr>
              <a:t>جوانه‌های </a:t>
            </a:r>
            <a:r>
              <a:rPr lang="fa-IR" sz="3600" dirty="0">
                <a:cs typeface="B Nazanin" panose="00000400000000000000" pitchFamily="2" charset="-78"/>
              </a:rPr>
              <a:t>گل در یک رقم باز شده و آماده گرده افشانی شدند به عنوان زمان شروع گلدهی در نظر گرفته </a:t>
            </a:r>
            <a:r>
              <a:rPr lang="fa-IR" sz="3600" dirty="0" smtClean="0">
                <a:cs typeface="B Nazanin" panose="00000400000000000000" pitchFamily="2" charset="-78"/>
              </a:rPr>
              <a:t>می‌شود</a:t>
            </a:r>
            <a:r>
              <a:rPr lang="fa-IR" sz="3600" dirty="0">
                <a:cs typeface="B Nazanin" panose="00000400000000000000" pitchFamily="2" charset="-78"/>
              </a:rPr>
              <a:t>.</a:t>
            </a:r>
            <a:endParaRPr lang="fa-IR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437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9AD41B-5C50-4B68-BBBD-7BD632489D49}"/>
              </a:ext>
            </a:extLst>
          </p:cNvPr>
          <p:cNvSpPr/>
          <p:nvPr/>
        </p:nvSpPr>
        <p:spPr>
          <a:xfrm flipH="1">
            <a:off x="6490718" y="0"/>
            <a:ext cx="5701282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603840-29C0-4EE6-9774-C0044507350B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EAFF-AF8B-4B1A-8D83-B19E1022E389}"/>
              </a:ext>
            </a:extLst>
          </p:cNvPr>
          <p:cNvSpPr/>
          <p:nvPr/>
        </p:nvSpPr>
        <p:spPr>
          <a:xfrm>
            <a:off x="1325047" y="924468"/>
            <a:ext cx="9541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ب</a:t>
            </a:r>
            <a:r>
              <a:rPr lang="fa-IR" sz="3600" dirty="0" smtClean="0">
                <a:cs typeface="B Nazanin" panose="00000400000000000000" pitchFamily="2" charset="-78"/>
              </a:rPr>
              <a:t>) مرحله </a:t>
            </a:r>
            <a:r>
              <a:rPr lang="fa-IR" sz="3600" dirty="0">
                <a:cs typeface="B Nazanin" panose="00000400000000000000" pitchFamily="2" charset="-78"/>
              </a:rPr>
              <a:t>تمام گل                                                         </a:t>
            </a:r>
          </a:p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زمانی که حدود 50 درصد از </a:t>
            </a:r>
            <a:r>
              <a:rPr lang="fa-IR" sz="3600" dirty="0" smtClean="0">
                <a:cs typeface="B Nazanin" panose="00000400000000000000" pitchFamily="2" charset="-78"/>
              </a:rPr>
              <a:t>جوانه‌های </a:t>
            </a:r>
            <a:r>
              <a:rPr lang="fa-IR" sz="3600" dirty="0">
                <a:cs typeface="B Nazanin" panose="00000400000000000000" pitchFamily="2" charset="-78"/>
              </a:rPr>
              <a:t>گل در یک رقم باز شده و آماده گرده افشانی شدند به عنوان مرحله تمام گل در نظر گرفته </a:t>
            </a:r>
            <a:r>
              <a:rPr lang="fa-IR" sz="3600" dirty="0" smtClean="0">
                <a:cs typeface="B Nazanin" panose="00000400000000000000" pitchFamily="2" charset="-78"/>
              </a:rPr>
              <a:t>می‌شود. در </a:t>
            </a:r>
            <a:r>
              <a:rPr lang="fa-IR" sz="3600" dirty="0">
                <a:cs typeface="B Nazanin" panose="00000400000000000000" pitchFamily="2" charset="-78"/>
              </a:rPr>
              <a:t>صورتی که عامل محدود کننده گرده افشانی و یا خسارت به </a:t>
            </a:r>
            <a:r>
              <a:rPr lang="fa-IR" sz="3600" dirty="0" smtClean="0">
                <a:cs typeface="B Nazanin" panose="00000400000000000000" pitchFamily="2" charset="-78"/>
              </a:rPr>
              <a:t>گل‌ها</a:t>
            </a:r>
            <a:r>
              <a:rPr lang="fa-IR" sz="3600" dirty="0">
                <a:cs typeface="B Nazanin" panose="00000400000000000000" pitchFamily="2" charset="-78"/>
              </a:rPr>
              <a:t>، با این مرحله گلدهی مصادف باشد، بیشترین  خسارت را وارد خواهد نمود. </a:t>
            </a:r>
            <a:endParaRPr lang="fa-IR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400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65649-5F22-625A-B116-7426CA362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947ADB-0BB2-943D-A4F6-557978BEBC13}"/>
              </a:ext>
            </a:extLst>
          </p:cNvPr>
          <p:cNvSpPr/>
          <p:nvPr/>
        </p:nvSpPr>
        <p:spPr>
          <a:xfrm>
            <a:off x="0" y="0"/>
            <a:ext cx="6490718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E61356-1FA0-2A6F-905B-D9F41BE85F15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6646F6-70F8-7214-445B-052753CDEAF9}"/>
              </a:ext>
            </a:extLst>
          </p:cNvPr>
          <p:cNvSpPr/>
          <p:nvPr/>
        </p:nvSpPr>
        <p:spPr>
          <a:xfrm>
            <a:off x="800099" y="1943100"/>
            <a:ext cx="10591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ج) پایان گلدهی                                                </a:t>
            </a:r>
          </a:p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زمانی که 95 درصد از </a:t>
            </a:r>
            <a:r>
              <a:rPr lang="fa-IR" sz="3600" dirty="0" smtClean="0">
                <a:cs typeface="B Nazanin" panose="00000400000000000000" pitchFamily="2" charset="-78"/>
              </a:rPr>
              <a:t>جوانه‌های </a:t>
            </a:r>
            <a:r>
              <a:rPr lang="fa-IR" sz="3600" dirty="0">
                <a:cs typeface="B Nazanin" panose="00000400000000000000" pitchFamily="2" charset="-78"/>
              </a:rPr>
              <a:t>گل در یک رقم باز شده و آماده گرده افشانی شدند به عنوان پایان گلدهی در نظر گرفته </a:t>
            </a:r>
            <a:r>
              <a:rPr lang="fa-IR" sz="3600" dirty="0" smtClean="0">
                <a:cs typeface="B Nazanin" panose="00000400000000000000" pitchFamily="2" charset="-78"/>
              </a:rPr>
              <a:t>می‌شود</a:t>
            </a:r>
            <a:r>
              <a:rPr lang="fa-IR" sz="3600" dirty="0">
                <a:cs typeface="B Nazanin" panose="00000400000000000000" pitchFamily="2" charset="-78"/>
              </a:rPr>
              <a:t>. 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520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D52A7-8A7D-9C53-3018-03237631B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278146-FDB7-4216-BF80-D8BD47AE6C33}"/>
              </a:ext>
            </a:extLst>
          </p:cNvPr>
          <p:cNvSpPr/>
          <p:nvPr/>
        </p:nvSpPr>
        <p:spPr>
          <a:xfrm flipH="1">
            <a:off x="6490718" y="0"/>
            <a:ext cx="5701282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722742-11DF-8AFD-DDD4-3615DCECC176}"/>
              </a:ext>
            </a:extLst>
          </p:cNvPr>
          <p:cNvSpPr/>
          <p:nvPr/>
        </p:nvSpPr>
        <p:spPr>
          <a:xfrm>
            <a:off x="500062" y="561975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4814DA-2AE9-F3E6-3196-6B5B9AE72B0A}"/>
              </a:ext>
            </a:extLst>
          </p:cNvPr>
          <p:cNvSpPr/>
          <p:nvPr/>
        </p:nvSpPr>
        <p:spPr>
          <a:xfrm>
            <a:off x="1181100" y="3200617"/>
            <a:ext cx="9541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د</a:t>
            </a:r>
            <a:r>
              <a:rPr lang="fa-IR" sz="3600" dirty="0" smtClean="0">
                <a:cs typeface="B Nazanin" panose="00000400000000000000" pitchFamily="2" charset="-78"/>
              </a:rPr>
              <a:t>) طول </a:t>
            </a:r>
            <a:r>
              <a:rPr lang="fa-IR" sz="3600" dirty="0">
                <a:cs typeface="B Nazanin" panose="00000400000000000000" pitchFamily="2" charset="-78"/>
              </a:rPr>
              <a:t>دوره گلدهی                                             </a:t>
            </a:r>
          </a:p>
          <a:p>
            <a:pPr algn="just" rtl="1">
              <a:lnSpc>
                <a:spcPct val="150000"/>
              </a:lnSpc>
            </a:pPr>
            <a:r>
              <a:rPr lang="fa-IR" sz="3600" dirty="0">
                <a:cs typeface="B Nazanin" panose="00000400000000000000" pitchFamily="2" charset="-78"/>
              </a:rPr>
              <a:t>تعداد </a:t>
            </a:r>
            <a:r>
              <a:rPr lang="fa-IR" sz="3600" dirty="0" smtClean="0">
                <a:cs typeface="B Nazanin" panose="00000400000000000000" pitchFamily="2" charset="-78"/>
              </a:rPr>
              <a:t>روزها </a:t>
            </a:r>
            <a:r>
              <a:rPr lang="fa-IR" sz="3600" dirty="0">
                <a:cs typeface="B Nazanin" panose="00000400000000000000" pitchFamily="2" charset="-78"/>
              </a:rPr>
              <a:t>از زمان شروع گلدهی تا پایان گلدهی </a:t>
            </a:r>
            <a:r>
              <a:rPr lang="fa-IR" sz="3600" dirty="0" smtClean="0">
                <a:cs typeface="B Nazanin" panose="00000400000000000000" pitchFamily="2" charset="-78"/>
              </a:rPr>
              <a:t>به‌عنوان </a:t>
            </a:r>
            <a:r>
              <a:rPr lang="fa-IR" sz="3600" dirty="0">
                <a:cs typeface="B Nazanin" panose="00000400000000000000" pitchFamily="2" charset="-78"/>
              </a:rPr>
              <a:t>طول دوره گلدهی در نظر گرفته </a:t>
            </a:r>
            <a:r>
              <a:rPr lang="fa-IR" sz="3600" dirty="0" smtClean="0">
                <a:cs typeface="B Nazanin" panose="00000400000000000000" pitchFamily="2" charset="-78"/>
              </a:rPr>
              <a:t>می‌شود</a:t>
            </a:r>
            <a:r>
              <a:rPr lang="fa-IR" sz="3600" dirty="0">
                <a:cs typeface="B Nazanin" panose="00000400000000000000" pitchFamily="2" charset="-78"/>
              </a:rPr>
              <a:t>. </a:t>
            </a:r>
            <a:endParaRPr lang="fa-IR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00ECC3-2F03-DA1E-A917-4C1E6E89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9" y="958928"/>
            <a:ext cx="3745260" cy="293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AFCC5-CE5B-2754-7D12-270DD9349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978C28-6859-A5E8-0BEC-57F15ECC6CB2}"/>
              </a:ext>
            </a:extLst>
          </p:cNvPr>
          <p:cNvSpPr/>
          <p:nvPr/>
        </p:nvSpPr>
        <p:spPr>
          <a:xfrm>
            <a:off x="0" y="0"/>
            <a:ext cx="6490718" cy="68638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C83A5B-9F3E-B0A9-3928-CBC75F61E2D1}"/>
              </a:ext>
            </a:extLst>
          </p:cNvPr>
          <p:cNvSpPr/>
          <p:nvPr/>
        </p:nvSpPr>
        <p:spPr>
          <a:xfrm>
            <a:off x="500060" y="564881"/>
            <a:ext cx="11191875" cy="573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4B2B65-D8B7-A2BD-5829-4F66CB6A49CD}"/>
              </a:ext>
            </a:extLst>
          </p:cNvPr>
          <p:cNvSpPr/>
          <p:nvPr/>
        </p:nvSpPr>
        <p:spPr>
          <a:xfrm>
            <a:off x="2600610" y="339804"/>
            <a:ext cx="6490718" cy="10233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4400" b="1" dirty="0">
                <a:ln w="0"/>
                <a:solidFill>
                  <a:srgbClr val="0070C0"/>
                </a:solidFill>
                <a:effectLst>
                  <a:outerShdw blurRad="254000" dist="19050" dir="2700000" algn="tl" rotWithShape="0">
                    <a:srgbClr val="0070C0">
                      <a:alpha val="20000"/>
                    </a:srgbClr>
                  </a:outerShdw>
                </a:effectLst>
                <a:cs typeface="B Nazanin" panose="00000400000000000000" pitchFamily="2" charset="-78"/>
              </a:rPr>
              <a:t>عوامل موثر بر زمان گلدهی: </a:t>
            </a:r>
            <a:endParaRPr lang="en-US" sz="4400" b="1" cap="none" spc="0" dirty="0">
              <a:ln w="0"/>
              <a:solidFill>
                <a:srgbClr val="0070C0"/>
              </a:solidFill>
              <a:effectLst>
                <a:outerShdw blurRad="254000" dist="19050" dir="2700000" algn="tl" rotWithShape="0">
                  <a:srgbClr val="0070C0">
                    <a:alpha val="20000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EF8393-A420-E8D4-0CAC-FAB07345335B}"/>
              </a:ext>
            </a:extLst>
          </p:cNvPr>
          <p:cNvSpPr/>
          <p:nvPr/>
        </p:nvSpPr>
        <p:spPr>
          <a:xfrm>
            <a:off x="895349" y="1567435"/>
            <a:ext cx="104012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defTabSz="5400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دما: نقش تعین </a:t>
            </a:r>
            <a:r>
              <a:rPr lang="fa-IR" sz="3200" dirty="0" smtClean="0">
                <a:cs typeface="B Nazanin" panose="00000400000000000000" pitchFamily="2" charset="-78"/>
              </a:rPr>
              <a:t>کننده‌ای </a:t>
            </a:r>
            <a:r>
              <a:rPr lang="fa-IR" sz="3200" dirty="0">
                <a:cs typeface="B Nazanin" panose="00000400000000000000" pitchFamily="2" charset="-78"/>
              </a:rPr>
              <a:t>در زمان بیدار شدن درختان و شروع گلدهی دارد.</a:t>
            </a:r>
          </a:p>
          <a:p>
            <a:pPr marL="571500" indent="-571500" algn="just" defTabSz="5400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رقم: ارقام </a:t>
            </a:r>
            <a:r>
              <a:rPr lang="fa-IR" sz="3200" dirty="0" smtClean="0">
                <a:cs typeface="B Nazanin" panose="00000400000000000000" pitchFamily="2" charset="-78"/>
              </a:rPr>
              <a:t>کله‌قوچی </a:t>
            </a:r>
            <a:r>
              <a:rPr lang="fa-IR" sz="3200" dirty="0">
                <a:cs typeface="B Nazanin" panose="00000400000000000000" pitchFamily="2" charset="-78"/>
              </a:rPr>
              <a:t>و احمدآقایی </a:t>
            </a:r>
            <a:r>
              <a:rPr lang="fa-IR" sz="3200" dirty="0" smtClean="0">
                <a:cs typeface="B Nazanin" panose="00000400000000000000" pitchFamily="2" charset="-78"/>
              </a:rPr>
              <a:t>زود گل می‌دهند </a:t>
            </a:r>
            <a:r>
              <a:rPr lang="fa-IR" sz="3200" dirty="0">
                <a:cs typeface="B Nazanin" panose="00000400000000000000" pitchFamily="2" charset="-78"/>
              </a:rPr>
              <a:t>و بیشتر در معرض سرمازدگی و </a:t>
            </a:r>
            <a:r>
              <a:rPr lang="fa-IR" sz="3200" dirty="0" smtClean="0">
                <a:cs typeface="B Nazanin" panose="00000400000000000000" pitchFamily="2" charset="-78"/>
              </a:rPr>
              <a:t>بارندگی‌های </a:t>
            </a:r>
            <a:r>
              <a:rPr lang="fa-IR" sz="3200" dirty="0">
                <a:cs typeface="B Nazanin" panose="00000400000000000000" pitchFamily="2" charset="-78"/>
              </a:rPr>
              <a:t>بهاره قرار </a:t>
            </a:r>
            <a:r>
              <a:rPr lang="fa-IR" sz="3200" dirty="0" smtClean="0">
                <a:cs typeface="B Nazanin" panose="00000400000000000000" pitchFamily="2" charset="-78"/>
              </a:rPr>
              <a:t>می‌گیرند</a:t>
            </a:r>
            <a:r>
              <a:rPr lang="fa-IR" sz="3200" dirty="0">
                <a:cs typeface="B Nazanin" panose="00000400000000000000" pitchFamily="2" charset="-78"/>
              </a:rPr>
              <a:t>.</a:t>
            </a:r>
          </a:p>
          <a:p>
            <a:pPr marL="571500" indent="-571500" algn="just" defTabSz="5400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پایه: پایه </a:t>
            </a:r>
            <a:r>
              <a:rPr lang="fa-IR" sz="3200" dirty="0" smtClean="0">
                <a:cs typeface="B Nazanin" panose="00000400000000000000" pitchFamily="2" charset="-78"/>
              </a:rPr>
              <a:t>می‌تواند </a:t>
            </a:r>
            <a:r>
              <a:rPr lang="fa-IR" sz="3200" dirty="0">
                <a:cs typeface="B Nazanin" panose="00000400000000000000" pitchFamily="2" charset="-78"/>
              </a:rPr>
              <a:t>زمان گلدهی رقم پیوند شده روی خود را تحت تاثیر قرار دهد. </a:t>
            </a:r>
            <a:r>
              <a:rPr lang="fa-IR" sz="3200" dirty="0" smtClean="0">
                <a:cs typeface="B Nazanin" panose="00000400000000000000" pitchFamily="2" charset="-78"/>
              </a:rPr>
              <a:t>پایه‌های </a:t>
            </a:r>
            <a:r>
              <a:rPr lang="fa-IR" sz="3200" dirty="0">
                <a:cs typeface="B Nazanin" panose="00000400000000000000" pitchFamily="2" charset="-78"/>
              </a:rPr>
              <a:t>زود گلی چون بنه باعث تسریع در زمان گلدهی ارقام پیوند شده روی خود </a:t>
            </a:r>
            <a:r>
              <a:rPr lang="fa-IR" sz="3200" dirty="0" smtClean="0">
                <a:cs typeface="B Nazanin" panose="00000400000000000000" pitchFamily="2" charset="-78"/>
              </a:rPr>
              <a:t>می‌شوند</a:t>
            </a:r>
            <a:r>
              <a:rPr lang="fa-IR" sz="3200" dirty="0">
                <a:cs typeface="B Nazanin" panose="00000400000000000000" pitchFamily="2" charset="-78"/>
              </a:rPr>
              <a:t>.</a:t>
            </a: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341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1818</TotalTime>
  <Words>750</Words>
  <Application>Microsoft Office PowerPoint</Application>
  <PresentationFormat>Widescreen</PresentationFormat>
  <Paragraphs>33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 Light</vt:lpstr>
      <vt:lpstr>Calibri</vt:lpstr>
      <vt:lpstr>B Nazanin</vt:lpstr>
      <vt:lpstr>B Mitra</vt:lpstr>
      <vt:lpstr>Arial</vt:lpstr>
      <vt:lpstr>Office Theme</vt:lpstr>
      <vt:lpstr>برگرفته از سخنرانی مهندس رضایی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تایپ افزار</dc:creator>
  <cp:lastModifiedBy>admin</cp:lastModifiedBy>
  <cp:revision>180</cp:revision>
  <dcterms:created xsi:type="dcterms:W3CDTF">2019-12-18T09:21:22Z</dcterms:created>
  <dcterms:modified xsi:type="dcterms:W3CDTF">2024-11-11T04:36:30Z</dcterms:modified>
</cp:coreProperties>
</file>