
<file path=[Content_Types].xml><?xml version="1.0" encoding="utf-8"?>
<Types xmlns="http://schemas.openxmlformats.org/package/2006/content-types">
  <Default Extension="png" ContentType="image/png"/>
  <Default Extension="jfif" ContentType="image/jpe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72" r:id="rId2"/>
    <p:sldMasterId id="2147483660" r:id="rId3"/>
  </p:sldMasterIdLst>
  <p:notesMasterIdLst>
    <p:notesMasterId r:id="rId16"/>
  </p:notesMasterIdLst>
  <p:sldIdLst>
    <p:sldId id="263" r:id="rId4"/>
    <p:sldId id="262" r:id="rId5"/>
    <p:sldId id="264" r:id="rId6"/>
    <p:sldId id="265" r:id="rId7"/>
    <p:sldId id="266" r:id="rId8"/>
    <p:sldId id="267" r:id="rId9"/>
    <p:sldId id="268" r:id="rId10"/>
    <p:sldId id="269" r:id="rId11"/>
    <p:sldId id="270" r:id="rId12"/>
    <p:sldId id="271" r:id="rId13"/>
    <p:sldId id="272" r:id="rId14"/>
    <p:sldId id="273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F8D83A00-BDED-4FEC-869A-5DB3498E4DEA}">
          <p14:sldIdLst>
            <p14:sldId id="263"/>
            <p14:sldId id="262"/>
            <p14:sldId id="264"/>
            <p14:sldId id="265"/>
            <p14:sldId id="266"/>
            <p14:sldId id="267"/>
            <p14:sldId id="268"/>
            <p14:sldId id="269"/>
            <p14:sldId id="270"/>
            <p14:sldId id="271"/>
            <p14:sldId id="272"/>
          </p14:sldIdLst>
        </p14:section>
        <p14:section name="Untitled Section" id="{F3DD6FEA-64E0-47D5-99C9-61A5990329C1}">
          <p14:sldIdLst>
            <p14:sldId id="273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81" d="100"/>
          <a:sy n="81" d="100"/>
        </p:scale>
        <p:origin x="120" y="6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10" Type="http://schemas.openxmlformats.org/officeDocument/2006/relationships/slide" Target="slides/slide7.xml"/><Relationship Id="rId19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CC78568-C394-483A-AAE2-21DD8A1EEFEC}" type="datetimeFigureOut">
              <a:rPr lang="en-US" smtClean="0"/>
              <a:t>11/2/2024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6CD6E68-B1DC-4F3B-AF9F-75841AC74B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87173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042951-AF76-4A02-A528-54142B30DA28}" type="datetime1">
              <a:rPr lang="en-US" smtClean="0"/>
              <a:t>11/2/2024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0180AE-E3D7-48AB-A9EC-89C734F5E0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73452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6A7927-1E4B-4535-AD52-5BB1D7C8F6D8}" type="datetime1">
              <a:rPr lang="en-US" smtClean="0"/>
              <a:t>11/2/2024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0180AE-E3D7-48AB-A9EC-89C734F5E0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78529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DB8E34-D33D-4AAC-9258-EA6455EEAB32}" type="datetime1">
              <a:rPr lang="en-US" smtClean="0"/>
              <a:t>11/2/2024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0180AE-E3D7-48AB-A9EC-89C734F5E0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725155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83F75C-C63F-4E69-94FC-E54D7DD6D49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4884646-20C2-4B38-AF08-CA98D95F990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AA40AE9-79E3-47F2-8B52-FEE6749B28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1E2FE4-36DA-4C7C-A0AB-42689D910470}" type="datetimeFigureOut">
              <a:rPr lang="en-US" smtClean="0"/>
              <a:t>11/2/2024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E021954-CDEC-4518-ABF6-ED71D33D19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F607C85-192E-4A96-90DA-6455688F82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FCAE12-0E36-4377-8C16-D8CBACA666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646550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964488-B475-4DD7-B269-F271965F64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96420F-EEA6-4097-A5CB-2EC67F84344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BCF4430-9ED7-47F8-87E1-8EF2680B12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1E2FE4-36DA-4C7C-A0AB-42689D910470}" type="datetimeFigureOut">
              <a:rPr lang="en-US" smtClean="0"/>
              <a:t>11/2/2024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D85D89E-DB72-4AA4-AF2A-48CD268C8A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C4871B7-EFEE-46CD-9219-324B034275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FCAE12-0E36-4377-8C16-D8CBACA666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109735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13796E-39E9-403F-8624-1C78607B3A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083A4A1-E304-43FA-BB14-C7DF09968E0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D5943E5-A1A3-4C9A-A9EC-9FF1F86AE1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1E2FE4-36DA-4C7C-A0AB-42689D910470}" type="datetimeFigureOut">
              <a:rPr lang="en-US" smtClean="0"/>
              <a:t>11/2/2024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BE5C39E-FA7B-4037-9AE2-11D3E2F063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D8EBC7-E066-4463-90AB-A148133555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FCAE12-0E36-4377-8C16-D8CBACA666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665679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1BACBB-D918-49B0-A11C-130DCF0A17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C8B529-F9C3-487D-B154-94896EFA5BE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A4DA09C-9CB2-4580-8F36-926D1F4304D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40DC16E-E11A-4B0D-A1C6-68CF7E1C98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1E2FE4-36DA-4C7C-A0AB-42689D910470}" type="datetimeFigureOut">
              <a:rPr lang="en-US" smtClean="0"/>
              <a:t>11/2/2024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930BA92-C285-4D40-8078-33360F96A0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154BBC7-BC74-4B92-A804-0A7A9376F8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FCAE12-0E36-4377-8C16-D8CBACA666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753874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D58A74-E989-41B1-BA1D-B0E1DB3FAC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AAC045B-834A-4944-AD73-1BB377564A6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3B13CDF-43D0-45A9-8520-F79DF2534EC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D9E18FB-03AB-4975-9BA7-B7016614517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1B14966-5CB9-4E6B-97E7-E72A72E4B5B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57F24EA-E45A-4C63-889B-445E91A6DF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1E2FE4-36DA-4C7C-A0AB-42689D910470}" type="datetimeFigureOut">
              <a:rPr lang="en-US" smtClean="0"/>
              <a:t>11/2/2024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88B63C6-FD6F-4E6D-A450-D6F8B10CB3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59F5C27-CD11-45A6-87F2-870F58746D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FCAE12-0E36-4377-8C16-D8CBACA666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064747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D18C98-344F-4FF1-AD62-B4D504D7A3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E6AFF38-AADC-4323-B68D-3729940A4C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1E2FE4-36DA-4C7C-A0AB-42689D910470}" type="datetimeFigureOut">
              <a:rPr lang="en-US" smtClean="0"/>
              <a:t>11/2/2024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8EADFAA-A8B0-4D10-BFBD-E523369134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342F501-4C63-493D-B3CD-05C887EBC4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FCAE12-0E36-4377-8C16-D8CBACA666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167112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13C79D2-797C-4FA6-A6BD-E708F76EA3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1E2FE4-36DA-4C7C-A0AB-42689D910470}" type="datetimeFigureOut">
              <a:rPr lang="en-US" smtClean="0"/>
              <a:t>11/2/2024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61D3E2D-641A-4421-8007-FD37ADC560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5501321-ADFE-48C9-8AF6-A7827D8622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FCAE12-0E36-4377-8C16-D8CBACA666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907921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797BCD-701B-4BAC-B0F4-D555937E8B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C706AD-2856-423E-9A10-65981AF55C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BF15396-4A8F-4BC3-890E-4C52AC0B506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4A9B642-1268-4DB9-9C61-2C8244D4E8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1E2FE4-36DA-4C7C-A0AB-42689D910470}" type="datetimeFigureOut">
              <a:rPr lang="en-US" smtClean="0"/>
              <a:t>11/2/2024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785FE78-7D7D-46D5-900A-AC33F80D16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CC82BAF-7908-40D3-9BD7-8D9DFF9D36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FCAE12-0E36-4377-8C16-D8CBACA666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76805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13CA30-B7F0-497F-B479-5AC6204778E6}" type="datetime1">
              <a:rPr lang="en-US" smtClean="0"/>
              <a:t>11/2/2024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0180AE-E3D7-48AB-A9EC-89C734F5E0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289237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6830F0-1158-48D2-8CE4-B4C8B14F01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80AB16D-4AAB-414D-B62B-096F41FD8D2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E74D004-E662-41C2-B662-6A8C9908ECE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429583E-FB66-44AF-8FF5-B4F318DE3C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1E2FE4-36DA-4C7C-A0AB-42689D910470}" type="datetimeFigureOut">
              <a:rPr lang="en-US" smtClean="0"/>
              <a:t>11/2/2024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49F2B3B-75DF-42B2-AE04-CCDEE32F63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99932CD-AF37-4B8F-A52F-51DD369621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FCAE12-0E36-4377-8C16-D8CBACA666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382534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1AF186-1B30-4ECF-A3E8-1C2EAC0206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91565A1-87A6-4867-B54B-DF10DA50794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219DC1D-89DE-4AFF-9CF8-DB7C2E6CDF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1E2FE4-36DA-4C7C-A0AB-42689D910470}" type="datetimeFigureOut">
              <a:rPr lang="en-US" smtClean="0"/>
              <a:t>11/2/2024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0EC71A1-DD64-4F09-BA9C-A37ACCA19B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E3FCDFD-C4AD-4B5C-9132-9481894DD4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FCAE12-0E36-4377-8C16-D8CBACA666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505928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36047D9-036F-4F76-A8DC-E859FF4FFE2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DCB78B1-9B74-4ED0-92F5-E315AE31153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3619468-79F7-45D6-9FB9-42951A8CF3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1E2FE4-36DA-4C7C-A0AB-42689D910470}" type="datetimeFigureOut">
              <a:rPr lang="en-US" smtClean="0"/>
              <a:t>11/2/2024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519947-C0EE-46C6-9F39-39A5815C76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AD41BD3-72E3-4F67-8BB0-5234288069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FCAE12-0E36-4377-8C16-D8CBACA666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509768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5A03C7-1A6F-4271-A52E-BA7D0A434B4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FEB8408-425A-4C2D-BFE0-0F96444187E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3696552-4ADC-4AC1-B9B8-69080C7A43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023FCD-1FAA-478F-BA32-C430B9559BFD}" type="datetimeFigureOut">
              <a:rPr lang="en-US" smtClean="0"/>
              <a:t>11/2/2024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9DF0B45-4D16-42D2-83C0-EF3C0F8ADF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E659C1B-F44A-4C38-BB59-42335054C3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31D6F-11B4-4E4B-8077-03DA2E0BF6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881614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95F9E9-5569-4FAB-A853-5CD8789166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0D83BE-3E0B-427C-BDA7-A51CFDFFC30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99F5CD4-2510-4DB3-9382-F11ED4DF23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023FCD-1FAA-478F-BA32-C430B9559BFD}" type="datetimeFigureOut">
              <a:rPr lang="en-US" smtClean="0"/>
              <a:t>11/2/2024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BC9E156-4BFE-4C05-A48D-CF4D656805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E0B43F-76E0-4615-B57A-91CF244757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31D6F-11B4-4E4B-8077-03DA2E0BF6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574379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664166-D3C4-486B-84E3-F5255DC26A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3437F17-014F-42AA-9E2E-11360A24359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890C952-5CD5-468F-B4A9-269E74FB36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023FCD-1FAA-478F-BA32-C430B9559BFD}" type="datetimeFigureOut">
              <a:rPr lang="en-US" smtClean="0"/>
              <a:t>11/2/2024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316123C-32C4-4826-BA0B-5622D3D867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8741970-65C1-4592-812E-02E2C96ADC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31D6F-11B4-4E4B-8077-03DA2E0BF6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579335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87E2D5-4D32-453F-89E6-108153EFE5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4EF63B-EE2B-49AC-9397-A9A996C3713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57B88AE-DC49-4357-87DF-2254637AB35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B2A49B2-12D1-4597-A763-7A54B5E38B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023FCD-1FAA-478F-BA32-C430B9559BFD}" type="datetimeFigureOut">
              <a:rPr lang="en-US" smtClean="0"/>
              <a:t>11/2/2024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5B2867F-4025-4522-9D44-9BD4BF5793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AC973BD-FBD4-4772-9616-93D302F79D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31D6F-11B4-4E4B-8077-03DA2E0BF6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451480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06671A-F49C-4A52-AF05-EF88A391F2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0D50815-BF38-47AD-8654-D6D670F53E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B4598BA-DAE4-4903-9931-48E83ED0CEB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743C1B9-B2E3-4569-8A33-6D1A0604E91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4900AF7-5D9C-44AC-BCEF-17C3E5FC5CF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0250DBD-F242-4F72-BAA2-B4DA8BA730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023FCD-1FAA-478F-BA32-C430B9559BFD}" type="datetimeFigureOut">
              <a:rPr lang="en-US" smtClean="0"/>
              <a:t>11/2/2024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FF14D3B-B9DA-443C-8212-7A96F30800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737B23F-D8D9-44D4-8571-93BD87449B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31D6F-11B4-4E4B-8077-03DA2E0BF6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56941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D5FA1D-BA1E-4236-AA61-631EDC35DF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AC3AF66-9D47-4917-8A5E-EF06144389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023FCD-1FAA-478F-BA32-C430B9559BFD}" type="datetimeFigureOut">
              <a:rPr lang="en-US" smtClean="0"/>
              <a:t>11/2/2024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C6EAA05-2192-4CCA-8550-A73E6C0A44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0B6C2D4-A209-4880-89C8-48F5C79BF5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31D6F-11B4-4E4B-8077-03DA2E0BF6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497346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46897EB-F6BE-40D3-BEE6-D39F610CA8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023FCD-1FAA-478F-BA32-C430B9559BFD}" type="datetimeFigureOut">
              <a:rPr lang="en-US" smtClean="0"/>
              <a:t>11/2/2024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5DA3591-C396-488D-AAA0-304D2B44FC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F7AE0FF-76BC-47AE-AB2F-F4990FEDBD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31D6F-11B4-4E4B-8077-03DA2E0BF6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32302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99ECD-72D3-4134-B9A8-88C94CC8727A}" type="datetime1">
              <a:rPr lang="en-US" smtClean="0"/>
              <a:t>11/2/2024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0180AE-E3D7-48AB-A9EC-89C734F5E0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227152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3912E3-7083-4945-B1FE-17137B8AC2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339E22-88C3-4767-B2E1-0E9E3ACD18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49144E4-518E-45C2-AD82-6F3515F3A01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20A8C09-01E8-42A1-A7AB-C15D4B8103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023FCD-1FAA-478F-BA32-C430B9559BFD}" type="datetimeFigureOut">
              <a:rPr lang="en-US" smtClean="0"/>
              <a:t>11/2/2024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BDE78ED-79E3-450C-B5EC-DBDBE7EE59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8EE1BFC-FBA7-4579-9D30-B5936EDB6C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31D6F-11B4-4E4B-8077-03DA2E0BF6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619674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B4C173-0E00-4F0C-8DA3-3B27A3B91D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B107A37-6C56-4884-A7B5-368BD0359E8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C01AA16-EB58-43B3-88E2-163481F73CE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5E4692C-1E91-4936-B6C8-C98B974DB6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023FCD-1FAA-478F-BA32-C430B9559BFD}" type="datetimeFigureOut">
              <a:rPr lang="en-US" smtClean="0"/>
              <a:t>11/2/2024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045C911-75B2-4878-86B0-143B2F1A97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B58FC61-D075-4449-9060-B88E2A531D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31D6F-11B4-4E4B-8077-03DA2E0BF6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031853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0769DE-1687-4B90-AC89-463036D618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13C6678-8C27-4E3E-95A9-61D52C5482E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420E45C-E14E-445D-B582-23466BFD38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023FCD-1FAA-478F-BA32-C430B9559BFD}" type="datetimeFigureOut">
              <a:rPr lang="en-US" smtClean="0"/>
              <a:t>11/2/2024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3BDE1DF-EC97-40C7-8218-595EF25776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EA8E8C0-AA12-4124-B867-88676DB3F8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31D6F-11B4-4E4B-8077-03DA2E0BF6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246611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2DE83D2-39BB-4A4B-89E1-188EDDB1928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D021B89-8631-4141-BC8A-9B8EBDF255A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6275051-CA9E-4DD4-A6F2-4D0FE4CC06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023FCD-1FAA-478F-BA32-C430B9559BFD}" type="datetimeFigureOut">
              <a:rPr lang="en-US" smtClean="0"/>
              <a:t>11/2/2024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BBA64F4-2155-4FDF-BF5D-8C848E84D8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B2ED3D-17D1-476F-9012-0151250D31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31D6F-11B4-4E4B-8077-03DA2E0BF6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64846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DC4365-AC06-4723-B230-E561BD97E8AD}" type="datetime1">
              <a:rPr lang="en-US" smtClean="0"/>
              <a:t>11/2/2024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0180AE-E3D7-48AB-A9EC-89C734F5E0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58544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E683F1-5B8E-4493-A766-40132B8457EC}" type="datetime1">
              <a:rPr lang="en-US" smtClean="0"/>
              <a:t>11/2/2024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0180AE-E3D7-48AB-A9EC-89C734F5E0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1286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677E48-AF3F-4B1E-B02D-F953F2150F23}" type="datetime1">
              <a:rPr lang="en-US" smtClean="0"/>
              <a:t>11/2/2024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0180AE-E3D7-48AB-A9EC-89C734F5E0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22409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584FA5-7381-449A-82E3-F3B3FBA871E5}" type="datetime1">
              <a:rPr lang="en-US" smtClean="0"/>
              <a:t>11/2/2024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0180AE-E3D7-48AB-A9EC-89C734F5E0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16322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EA0A7E-7A58-43E4-BEA2-8F6CDA983A93}" type="datetime1">
              <a:rPr lang="en-US" smtClean="0"/>
              <a:t>11/2/2024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0180AE-E3D7-48AB-A9EC-89C734F5E0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45178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205911-2D6F-459B-94C2-130AA80FA4A1}" type="datetime1">
              <a:rPr lang="en-US" smtClean="0"/>
              <a:t>11/2/2024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0180AE-E3D7-48AB-A9EC-89C734F5E0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46940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4BD7FF-7F4D-4624-A706-0E48F4B5F13C}" type="datetime1">
              <a:rPr lang="en-US" smtClean="0"/>
              <a:t>11/2/2024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0180AE-E3D7-48AB-A9EC-89C734F5E038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765DECE-186F-43D6-A3EE-30ABD9E0FF1E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02982" y="148954"/>
            <a:ext cx="1193865" cy="1407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2289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A1FAD31-F3F4-4C11-89BC-6419B352E2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7F5B54A-DB06-4293-8428-D249EDA324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B8C6DAE-35DC-42A6-8B01-72674D61239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1E2FE4-36DA-4C7C-A0AB-42689D910470}" type="datetimeFigureOut">
              <a:rPr lang="en-US" smtClean="0"/>
              <a:t>11/2/2024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F0C2804-C4A7-4B31-9857-181F7E4EC38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D3ED886-C1D7-4098-9946-37216AB12D7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FCAE12-0E36-4377-8C16-D8CBACA666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0298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10483C6-5D92-4AF6-8074-348BE4CF69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E0BEF32-BFBB-4E10-8BB8-F8F6A87F80A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1663E2C-6324-43FD-A063-F333F30CC3E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023FCD-1FAA-478F-BA32-C430B9559BFD}" type="datetimeFigureOut">
              <a:rPr lang="en-US" smtClean="0"/>
              <a:t>11/2/2024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6558C41-AD1B-4D22-8E88-79C25D521DE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23A2C29-6B5B-4415-BB18-E576182848C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531D6F-11B4-4E4B-8077-03DA2E0BF654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BD1A1CD-27B4-4364-BDFB-235E714B5717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72156" y="70259"/>
            <a:ext cx="1363287" cy="16067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06652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fif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fi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4C8B59CB-EA70-4F7C-9900-478F78A6403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6303" y="1052805"/>
            <a:ext cx="7830792" cy="5098466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0543F7-3E15-4DCE-BD5D-DD067F46C8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0180AE-E3D7-48AB-A9EC-89C734F5E038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421214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9A4973-672E-43B3-82F6-0ADA70E6B1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a-IR" dirty="0"/>
              <a:t>زمان استفاده ازکمپوست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32D97F-FC3D-4319-B644-1E388C49E9A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 rtl="1">
              <a:buNone/>
            </a:pPr>
            <a:r>
              <a:rPr lang="fa-IR" dirty="0"/>
              <a:t>کمپوست همانند بیشتر کودهای </a:t>
            </a:r>
            <a:r>
              <a:rPr lang="fa-IR" dirty="0" smtClean="0"/>
              <a:t>آلی </a:t>
            </a:r>
            <a:r>
              <a:rPr lang="fa-IR" dirty="0"/>
              <a:t>درزمان خواب گیاه بایستی مصرف </a:t>
            </a:r>
            <a:r>
              <a:rPr lang="fa-IR" dirty="0" smtClean="0"/>
              <a:t>شود.</a:t>
            </a:r>
            <a:endParaRPr lang="fa-IR" dirty="0"/>
          </a:p>
          <a:p>
            <a:pPr marL="0" indent="0" algn="just" rtl="1">
              <a:buNone/>
            </a:pPr>
            <a:r>
              <a:rPr lang="fa-IR" dirty="0"/>
              <a:t>به </a:t>
            </a:r>
            <a:r>
              <a:rPr lang="fa-IR" dirty="0" smtClean="0"/>
              <a:t>طورکلی زمان </a:t>
            </a:r>
            <a:r>
              <a:rPr lang="fa-IR" dirty="0"/>
              <a:t>مصرف کمپوست از اواخر آبان ماه شروع شده </a:t>
            </a:r>
            <a:r>
              <a:rPr lang="fa-IR" dirty="0" smtClean="0"/>
              <a:t>و تا اواخر </a:t>
            </a:r>
            <a:r>
              <a:rPr lang="fa-IR" dirty="0"/>
              <a:t>اسفند مصرف </a:t>
            </a:r>
            <a:r>
              <a:rPr lang="fa-IR" dirty="0" smtClean="0"/>
              <a:t>می‌شود.</a:t>
            </a:r>
            <a:endParaRPr lang="fa-IR" dirty="0"/>
          </a:p>
          <a:p>
            <a:pPr marL="0" indent="0" algn="just" rtl="1">
              <a:buNone/>
            </a:pPr>
            <a:r>
              <a:rPr lang="fa-IR" dirty="0"/>
              <a:t>میزان مصرف براساس نوع </a:t>
            </a:r>
            <a:r>
              <a:rPr lang="fa-IR" dirty="0" smtClean="0"/>
              <a:t>گیاه، مقدارماده آلی و آنالیز </a:t>
            </a:r>
            <a:r>
              <a:rPr lang="fa-IR" dirty="0"/>
              <a:t>خاک مزرعه تعیین </a:t>
            </a:r>
            <a:r>
              <a:rPr lang="fa-IR" dirty="0" smtClean="0"/>
              <a:t>می‌شود.</a:t>
            </a:r>
            <a:endParaRPr lang="fa-IR" dirty="0"/>
          </a:p>
          <a:p>
            <a:pPr marL="0" indent="0" algn="just" rtl="1">
              <a:buNone/>
            </a:pPr>
            <a:r>
              <a:rPr lang="fa-IR" dirty="0"/>
              <a:t>باتوجه به تجربه کارشناسان </a:t>
            </a:r>
            <a:r>
              <a:rPr lang="fa-IR" dirty="0" smtClean="0"/>
              <a:t>و باغداران </a:t>
            </a:r>
            <a:r>
              <a:rPr lang="fa-IR" dirty="0"/>
              <a:t>پسته میزان مصرفی کمپوست درباغات پسته </a:t>
            </a:r>
            <a:r>
              <a:rPr lang="fa-IR" sz="2400" dirty="0" smtClean="0"/>
              <a:t>30 </a:t>
            </a:r>
            <a:r>
              <a:rPr lang="fa-IR" dirty="0" smtClean="0"/>
              <a:t>تا </a:t>
            </a:r>
            <a:r>
              <a:rPr lang="fa-IR" sz="2400" dirty="0" smtClean="0"/>
              <a:t>40 </a:t>
            </a:r>
            <a:r>
              <a:rPr lang="fa-IR" dirty="0" smtClean="0"/>
              <a:t>تن </a:t>
            </a:r>
            <a:r>
              <a:rPr lang="fa-IR" dirty="0"/>
              <a:t>درهکتار </a:t>
            </a:r>
            <a:r>
              <a:rPr lang="fa-IR" dirty="0" smtClean="0"/>
              <a:t>می‌باشد </a:t>
            </a:r>
            <a:r>
              <a:rPr lang="fa-IR" dirty="0"/>
              <a:t>که به صورت </a:t>
            </a:r>
            <a:r>
              <a:rPr lang="fa-IR" dirty="0" smtClean="0"/>
              <a:t>شیار پای </a:t>
            </a:r>
            <a:r>
              <a:rPr lang="fa-IR" dirty="0"/>
              <a:t>درختان استفاده </a:t>
            </a:r>
            <a:r>
              <a:rPr lang="fa-IR" dirty="0" smtClean="0"/>
              <a:t>می‌شود.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81AC0AE-C09E-4E96-B44C-F5F4504523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0180AE-E3D7-48AB-A9EC-89C734F5E038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639173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F76D00-361F-44D8-BF18-33CBE82B65B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r">
              <a:buNone/>
            </a:pPr>
            <a:r>
              <a:rPr lang="fa-IR" dirty="0"/>
              <a:t>شاخص کمی وکیفی جهت تشخیص کامل شدن </a:t>
            </a:r>
            <a:r>
              <a:rPr lang="fa-IR" dirty="0" smtClean="0"/>
              <a:t>کمپوست:</a:t>
            </a:r>
            <a:endParaRPr lang="fa-IR" dirty="0"/>
          </a:p>
          <a:p>
            <a:pPr algn="r" rtl="1"/>
            <a:r>
              <a:rPr lang="fa-IR" dirty="0"/>
              <a:t>نسبت کربن به ازت باید </a:t>
            </a:r>
            <a:r>
              <a:rPr lang="fa-IR" dirty="0" smtClean="0"/>
              <a:t>بین </a:t>
            </a:r>
            <a:r>
              <a:rPr lang="fa-IR" sz="2400" dirty="0" smtClean="0"/>
              <a:t>10 </a:t>
            </a:r>
            <a:r>
              <a:rPr lang="fa-IR" dirty="0" smtClean="0"/>
              <a:t>تا </a:t>
            </a:r>
            <a:r>
              <a:rPr lang="fa-IR" sz="2400" dirty="0" smtClean="0"/>
              <a:t>15 </a:t>
            </a:r>
            <a:r>
              <a:rPr lang="fa-IR" dirty="0" smtClean="0"/>
              <a:t>باشد.</a:t>
            </a:r>
            <a:endParaRPr lang="fa-IR" dirty="0"/>
          </a:p>
          <a:p>
            <a:pPr algn="r" rtl="1"/>
            <a:r>
              <a:rPr lang="fa-IR" dirty="0"/>
              <a:t>مجموع درصد </a:t>
            </a:r>
            <a:r>
              <a:rPr lang="fa-IR" dirty="0" smtClean="0"/>
              <a:t>هوموس </a:t>
            </a:r>
            <a:r>
              <a:rPr lang="fa-IR" dirty="0"/>
              <a:t>(اسیدهیومیک+اسید </a:t>
            </a:r>
            <a:r>
              <a:rPr lang="fa-IR" dirty="0" smtClean="0"/>
              <a:t>فولویک</a:t>
            </a:r>
            <a:r>
              <a:rPr lang="fa-IR" dirty="0" smtClean="0"/>
              <a:t>) باید بالای </a:t>
            </a:r>
            <a:r>
              <a:rPr lang="fa-IR" sz="2400" dirty="0" smtClean="0"/>
              <a:t>10</a:t>
            </a:r>
            <a:r>
              <a:rPr lang="fa-IR" dirty="0" smtClean="0"/>
              <a:t>درصد باشد.</a:t>
            </a:r>
            <a:endParaRPr lang="fa-IR" dirty="0"/>
          </a:p>
          <a:p>
            <a:pPr algn="r" rtl="1"/>
            <a:r>
              <a:rPr lang="fa-IR" dirty="0"/>
              <a:t>بافت کمپوست یکدست </a:t>
            </a:r>
            <a:r>
              <a:rPr lang="fa-IR" dirty="0" smtClean="0"/>
              <a:t>و به </a:t>
            </a:r>
            <a:r>
              <a:rPr lang="fa-IR" dirty="0"/>
              <a:t>رنگ سیاه </a:t>
            </a:r>
            <a:r>
              <a:rPr lang="fa-IR" dirty="0" smtClean="0"/>
              <a:t>است.</a:t>
            </a:r>
            <a:endParaRPr lang="fa-IR" dirty="0"/>
          </a:p>
          <a:p>
            <a:pPr algn="r" rtl="1"/>
            <a:r>
              <a:rPr lang="fa-IR" dirty="0"/>
              <a:t>حشرات </a:t>
            </a:r>
            <a:r>
              <a:rPr lang="fa-IR" dirty="0" smtClean="0"/>
              <a:t>و لاروها در آن </a:t>
            </a:r>
            <a:r>
              <a:rPr lang="fa-IR" dirty="0"/>
              <a:t>دیده </a:t>
            </a:r>
            <a:r>
              <a:rPr lang="fa-IR" dirty="0" smtClean="0"/>
              <a:t>نمی‌شوند.</a:t>
            </a:r>
            <a:endParaRPr lang="fa-IR" dirty="0"/>
          </a:p>
          <a:p>
            <a:pPr algn="r" rtl="1"/>
            <a:r>
              <a:rPr lang="fa-IR" dirty="0"/>
              <a:t>کمپوست رسیده بوی </a:t>
            </a:r>
            <a:r>
              <a:rPr lang="fa-IR" dirty="0" smtClean="0"/>
              <a:t>زننده‌ای </a:t>
            </a:r>
            <a:r>
              <a:rPr lang="fa-IR" dirty="0" smtClean="0"/>
              <a:t>ندارد.</a:t>
            </a:r>
            <a:endParaRPr lang="fa-IR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086124B-ECA4-4315-8B36-4D555B554A5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355218"/>
            <a:ext cx="5254171" cy="3502781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2632065-6495-4921-8F66-6E65BBE33D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0180AE-E3D7-48AB-A9EC-89C734F5E038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81226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AA9309-61F4-4B71-8C03-59986A6AF6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03026" y="365127"/>
            <a:ext cx="2050773" cy="1325563"/>
          </a:xfrm>
        </p:spPr>
        <p:txBody>
          <a:bodyPr/>
          <a:lstStyle/>
          <a:p>
            <a:r>
              <a:rPr lang="fa-IR" dirty="0"/>
              <a:t>آ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3AD9B1-759C-4B0C-A134-AE338C97E4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a-IR"/>
              <a:t>با نهایت سپاس از توجه شما</a:t>
            </a: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583DC4E-05F6-414A-9AA8-94FC07197C0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75051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E798214B-A867-4A8E-8D77-080B65A0D4E1}"/>
              </a:ext>
            </a:extLst>
          </p:cNvPr>
          <p:cNvSpPr txBox="1"/>
          <p:nvPr/>
        </p:nvSpPr>
        <p:spPr>
          <a:xfrm>
            <a:off x="2676940" y="2498727"/>
            <a:ext cx="9941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a-IR" b="1" u="sng" dirty="0"/>
              <a:t>آبان1403</a:t>
            </a:r>
            <a:endParaRPr lang="en-US" b="1" u="sng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D2C48F7-97C7-4139-AEF4-50F9B6DEDA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0180AE-E3D7-48AB-A9EC-89C734F5E038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43596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84849" y="-1132189"/>
            <a:ext cx="9144000" cy="3235049"/>
          </a:xfrm>
        </p:spPr>
        <p:txBody>
          <a:bodyPr>
            <a:normAutofit/>
          </a:bodyPr>
          <a:lstStyle/>
          <a:p>
            <a:r>
              <a:rPr lang="fa-IR" sz="7200" b="1" dirty="0"/>
              <a:t>کاربرد کودهای آلی پوسیده</a:t>
            </a:r>
            <a:endParaRPr lang="en-US" sz="7200" b="1" u="sng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35347" y="3323773"/>
            <a:ext cx="9144000" cy="3048893"/>
          </a:xfrm>
        </p:spPr>
        <p:txBody>
          <a:bodyPr>
            <a:noAutofit/>
          </a:bodyPr>
          <a:lstStyle/>
          <a:p>
            <a:pPr algn="r"/>
            <a:r>
              <a:rPr lang="fa-IR" b="1" dirty="0"/>
              <a:t>سلیمه شهابی</a:t>
            </a:r>
          </a:p>
          <a:p>
            <a:pPr algn="r"/>
            <a:r>
              <a:rPr lang="fa-IR" b="1" dirty="0" smtClean="0"/>
              <a:t>دانشجوی </a:t>
            </a:r>
            <a:r>
              <a:rPr lang="fa-IR" b="1" dirty="0"/>
              <a:t>کارشناسی ارشد کشاورزی</a:t>
            </a:r>
          </a:p>
          <a:p>
            <a:pPr algn="r"/>
            <a:r>
              <a:rPr lang="fa-IR" b="1"/>
              <a:t>دانشگاه </a:t>
            </a:r>
            <a:r>
              <a:rPr lang="fa-IR" b="1" smtClean="0"/>
              <a:t>ولی‌عصررفسنجان</a:t>
            </a:r>
            <a:endParaRPr lang="fa-IR" b="1" dirty="0"/>
          </a:p>
          <a:p>
            <a:pPr algn="r"/>
            <a:r>
              <a:rPr lang="fa-IR" b="1" dirty="0"/>
              <a:t>درس تغدیه گیاه</a:t>
            </a:r>
          </a:p>
          <a:p>
            <a:pPr algn="r"/>
            <a:r>
              <a:rPr lang="fa-IR" b="1" dirty="0"/>
              <a:t>استاد </a:t>
            </a:r>
            <a:r>
              <a:rPr lang="fa-IR" b="1" dirty="0" smtClean="0"/>
              <a:t>مربوطه: دکترمظفری</a:t>
            </a:r>
            <a:endParaRPr lang="fa-IR" b="1" dirty="0"/>
          </a:p>
          <a:p>
            <a:pPr algn="r"/>
            <a:r>
              <a:rPr lang="fa-IR" b="1" dirty="0"/>
              <a:t>منبع</a:t>
            </a:r>
            <a:r>
              <a:rPr lang="fa-IR" b="1" dirty="0" smtClean="0"/>
              <a:t>: مجله </a:t>
            </a:r>
            <a:r>
              <a:rPr lang="fa-IR" b="1" dirty="0"/>
              <a:t>یاراکشاورز امین رفسنجان</a:t>
            </a:r>
            <a:endParaRPr lang="en-US" b="1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61C89E2-BAA2-483B-B58F-FD83248A56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0180AE-E3D7-48AB-A9EC-89C734F5E038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47533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E88809-A608-4D51-A0FB-0236063FBA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a-IR" dirty="0"/>
              <a:t>مقدمه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BE7365-CF02-4E96-9A97-059F338F03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 rtl="1">
              <a:buNone/>
            </a:pPr>
            <a:r>
              <a:rPr lang="fa-IR" dirty="0"/>
              <a:t>پوساندن کودهای حیوانی وتهیه کمپوست وسپس استفاده از آن درباغ یک روش مرسوم درعملیات باغبانی پسته درایران نیست.</a:t>
            </a:r>
          </a:p>
          <a:p>
            <a:pPr marL="0" indent="0" algn="just" rtl="1">
              <a:buNone/>
            </a:pPr>
            <a:r>
              <a:rPr lang="fa-IR" dirty="0"/>
              <a:t>کارشناسان نسبت به پوساندن مواد </a:t>
            </a:r>
            <a:r>
              <a:rPr lang="fa-IR" dirty="0" smtClean="0"/>
              <a:t>آلی </a:t>
            </a:r>
            <a:r>
              <a:rPr lang="fa-IR" dirty="0"/>
              <a:t>یا استفاده از کمپوست تاکید دارند واستفاده ازکودهای حیوانی نپوسیده </a:t>
            </a:r>
            <a:r>
              <a:rPr lang="fa-IR" dirty="0" smtClean="0"/>
              <a:t>را توصیه نمی‌کنند.</a:t>
            </a:r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27F6142-AEA5-4BC5-9AF0-7E77952371B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6502" y="3638550"/>
            <a:ext cx="5381625" cy="3219450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C1677FB-01C6-48CA-8E40-66DF812DF9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0180AE-E3D7-48AB-A9EC-89C734F5E038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59039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FC89DE-B92B-42B5-BBB1-7E5F489EF3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398795" y="1266372"/>
            <a:ext cx="10515600" cy="4351338"/>
          </a:xfrm>
        </p:spPr>
        <p:txBody>
          <a:bodyPr/>
          <a:lstStyle/>
          <a:p>
            <a:pPr marL="0" indent="0" algn="r" rtl="1">
              <a:buNone/>
            </a:pPr>
            <a:r>
              <a:rPr lang="fa-IR" dirty="0"/>
              <a:t>کمپوست بقایای حاصل </a:t>
            </a:r>
            <a:r>
              <a:rPr lang="fa-IR" dirty="0" smtClean="0"/>
              <a:t>از پوسیدن </a:t>
            </a:r>
            <a:r>
              <a:rPr lang="fa-IR" dirty="0"/>
              <a:t>وتجزیه </a:t>
            </a:r>
            <a:r>
              <a:rPr lang="fa-IR" dirty="0" smtClean="0"/>
              <a:t>مواد آلی </a:t>
            </a:r>
            <a:r>
              <a:rPr lang="fa-IR" dirty="0"/>
              <a:t>توسط </a:t>
            </a:r>
            <a:r>
              <a:rPr lang="fa-IR" dirty="0" smtClean="0"/>
              <a:t>میکروارگانیسم‌ها </a:t>
            </a:r>
            <a:r>
              <a:rPr lang="fa-IR" dirty="0"/>
              <a:t>درشرایط کنترل شده است وانواع مختلفی </a:t>
            </a:r>
            <a:r>
              <a:rPr lang="fa-IR" dirty="0" smtClean="0"/>
              <a:t>دارد. </a:t>
            </a: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73D01D5-2249-4364-B342-3E6D82703ED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085" y="2888343"/>
            <a:ext cx="7372165" cy="384016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FA649C7-F14B-4566-AD50-EA820796829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53486" y="175535"/>
            <a:ext cx="1349829" cy="1733303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8E1F6B5-4F6F-4435-9C1B-86AAEDA33B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0180AE-E3D7-48AB-A9EC-89C734F5E038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76113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7604EB-00D5-436B-8B76-A7B65A82D8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a-IR" dirty="0"/>
              <a:t>اهمیت پوساندن کود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14C087-C7CD-4C4F-9852-89308E3E91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97857" y="2638425"/>
            <a:ext cx="10515600" cy="4351338"/>
          </a:xfrm>
        </p:spPr>
        <p:txBody>
          <a:bodyPr/>
          <a:lstStyle/>
          <a:p>
            <a:pPr marL="514350" indent="-514350" algn="just" rtl="1">
              <a:buFont typeface="+mj-lt"/>
              <a:buAutoNum type="arabicPeriod"/>
            </a:pPr>
            <a:r>
              <a:rPr lang="fa-IR" dirty="0"/>
              <a:t>کودهای نپوسیده دارای مقدار زیادی بذرعلف هرز </a:t>
            </a:r>
            <a:r>
              <a:rPr lang="fa-IR" dirty="0" smtClean="0"/>
              <a:t>هستند.</a:t>
            </a:r>
            <a:endParaRPr lang="fa-IR" dirty="0"/>
          </a:p>
          <a:p>
            <a:pPr marL="514350" indent="-514350" algn="just" rtl="1">
              <a:buFont typeface="+mj-lt"/>
              <a:buAutoNum type="arabicPeriod"/>
            </a:pPr>
            <a:r>
              <a:rPr lang="fa-IR" dirty="0"/>
              <a:t>مواد </a:t>
            </a:r>
            <a:r>
              <a:rPr lang="fa-IR" dirty="0" smtClean="0"/>
              <a:t>آلی </a:t>
            </a:r>
            <a:r>
              <a:rPr lang="fa-IR" dirty="0"/>
              <a:t>ازکود تازه زودتر </a:t>
            </a:r>
            <a:r>
              <a:rPr lang="fa-IR" dirty="0" smtClean="0"/>
              <a:t>آزاد می‌شوند </a:t>
            </a:r>
            <a:r>
              <a:rPr lang="fa-IR" dirty="0"/>
              <a:t>وباعث تجمع </a:t>
            </a:r>
            <a:r>
              <a:rPr lang="fa-IR" dirty="0" smtClean="0"/>
              <a:t>آمونیاک </a:t>
            </a:r>
            <a:r>
              <a:rPr lang="fa-IR" dirty="0"/>
              <a:t>درمجاورت ریشه </a:t>
            </a:r>
            <a:r>
              <a:rPr lang="fa-IR" dirty="0" smtClean="0"/>
              <a:t>می‌شوند.</a:t>
            </a:r>
            <a:endParaRPr lang="fa-IR" dirty="0"/>
          </a:p>
          <a:p>
            <a:pPr marL="514350" indent="-514350" algn="just" rtl="1">
              <a:buFont typeface="+mj-lt"/>
              <a:buAutoNum type="arabicPeriod"/>
            </a:pPr>
            <a:r>
              <a:rPr lang="fa-IR" dirty="0"/>
              <a:t>نسبت کربن به ازت درکودهای تازه </a:t>
            </a:r>
            <a:r>
              <a:rPr lang="fa-IR" dirty="0" smtClean="0"/>
              <a:t>بالا است.</a:t>
            </a:r>
            <a:endParaRPr lang="fa-IR" dirty="0"/>
          </a:p>
          <a:p>
            <a:pPr marL="514350" indent="-514350" algn="just" rtl="1">
              <a:buFont typeface="+mj-lt"/>
              <a:buAutoNum type="arabicPeriod"/>
            </a:pPr>
            <a:r>
              <a:rPr lang="fa-IR" dirty="0"/>
              <a:t>کود دامی نپوسیده دارای املاح بالا ونمک زیادی است وباعث </a:t>
            </a:r>
            <a:r>
              <a:rPr lang="fa-IR" dirty="0" smtClean="0"/>
              <a:t>بالا رفتن </a:t>
            </a:r>
            <a:r>
              <a:rPr lang="fa-IR" dirty="0"/>
              <a:t>پتانسیل اسمزی خاک شده </a:t>
            </a:r>
            <a:r>
              <a:rPr lang="fa-IR" dirty="0" smtClean="0"/>
              <a:t>و در نهایت </a:t>
            </a:r>
            <a:r>
              <a:rPr lang="fa-IR" dirty="0"/>
              <a:t>جذب </a:t>
            </a:r>
            <a:r>
              <a:rPr lang="fa-IR" dirty="0" smtClean="0"/>
              <a:t>آب </a:t>
            </a:r>
            <a:r>
              <a:rPr lang="fa-IR" dirty="0"/>
              <a:t>و </a:t>
            </a:r>
            <a:r>
              <a:rPr lang="fa-IR" dirty="0" smtClean="0"/>
              <a:t>مواد توسط </a:t>
            </a:r>
            <a:r>
              <a:rPr lang="fa-IR" dirty="0"/>
              <a:t>ریشه کاهش پیدا می </a:t>
            </a:r>
            <a:r>
              <a:rPr lang="fa-IR" dirty="0" smtClean="0"/>
              <a:t>کند.</a:t>
            </a:r>
            <a:endParaRPr lang="fa-IR" dirty="0"/>
          </a:p>
          <a:p>
            <a:pPr marL="514350" indent="-514350" algn="just" rtl="1">
              <a:buFont typeface="+mj-lt"/>
              <a:buAutoNum type="arabicPeriod"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5D896C1-D9AD-4A1E-99E7-1B07AC5080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0180AE-E3D7-48AB-A9EC-89C734F5E038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76515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DB0EC7-3B1D-45E1-A276-09073B6397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a-IR" dirty="0"/>
              <a:t>دسته بندی کمپوست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E95EDA-067D-471D-9922-5C81F4F78F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8297" y="2517775"/>
            <a:ext cx="10515600" cy="4351338"/>
          </a:xfrm>
        </p:spPr>
        <p:txBody>
          <a:bodyPr/>
          <a:lstStyle/>
          <a:p>
            <a:pPr marL="514350" indent="-514350" algn="just" rtl="1">
              <a:buFont typeface="+mj-lt"/>
              <a:buAutoNum type="arabicPeriod"/>
            </a:pPr>
            <a:r>
              <a:rPr lang="fa-IR" dirty="0"/>
              <a:t>هوازی</a:t>
            </a:r>
            <a:r>
              <a:rPr lang="fa-IR" dirty="0" smtClean="0"/>
              <a:t>: سرعت </a:t>
            </a:r>
            <a:r>
              <a:rPr lang="fa-IR" dirty="0"/>
              <a:t>کمپوست شدن بیشتراست وازطریق </a:t>
            </a:r>
            <a:r>
              <a:rPr lang="fa-IR" dirty="0" smtClean="0"/>
              <a:t>دمادهی، فرایند انجام می‌شود.</a:t>
            </a:r>
            <a:endParaRPr lang="fa-IR" dirty="0"/>
          </a:p>
          <a:p>
            <a:pPr marL="514350" indent="-514350" algn="just" rtl="1">
              <a:buFont typeface="+mj-lt"/>
              <a:buAutoNum type="arabicPeriod"/>
            </a:pPr>
            <a:r>
              <a:rPr lang="fa-IR" dirty="0" smtClean="0"/>
              <a:t>بی‌هوازی: سرعت </a:t>
            </a:r>
            <a:r>
              <a:rPr lang="fa-IR" dirty="0"/>
              <a:t>کمپوست شدن کم است وچون همزدن مواد صورت </a:t>
            </a:r>
            <a:r>
              <a:rPr lang="fa-IR" dirty="0" smtClean="0"/>
              <a:t>نمی‌گیرد </a:t>
            </a:r>
            <a:r>
              <a:rPr lang="fa-IR" dirty="0"/>
              <a:t>فرایند ناقص انجام </a:t>
            </a:r>
            <a:r>
              <a:rPr lang="fa-IR" dirty="0" smtClean="0"/>
              <a:t>می‌شود.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B58693C-4B87-4A2B-AF96-F54E435D88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0180AE-E3D7-48AB-A9EC-89C734F5E038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15755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304AC1-FEFE-4837-9952-2FCE03E8FB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3025"/>
            <a:ext cx="10515600" cy="1325563"/>
          </a:xfrm>
        </p:spPr>
        <p:txBody>
          <a:bodyPr/>
          <a:lstStyle/>
          <a:p>
            <a:pPr algn="ctr"/>
            <a:r>
              <a:rPr lang="fa-IR" dirty="0"/>
              <a:t>ارزش </a:t>
            </a:r>
            <a:r>
              <a:rPr lang="fa-IR" dirty="0" smtClean="0"/>
              <a:t>تغذیه‌ای </a:t>
            </a:r>
            <a:r>
              <a:rPr lang="fa-IR" dirty="0"/>
              <a:t>کمپوست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DE2A36-27E0-4C0F-A0B0-B69653FC19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98588"/>
            <a:ext cx="10515600" cy="4351338"/>
          </a:xfrm>
        </p:spPr>
        <p:txBody>
          <a:bodyPr>
            <a:normAutofit/>
          </a:bodyPr>
          <a:lstStyle/>
          <a:p>
            <a:pPr marL="0" indent="0" algn="just" rtl="1">
              <a:buNone/>
            </a:pPr>
            <a:r>
              <a:rPr lang="fa-IR" sz="2400" dirty="0"/>
              <a:t>کمپوست </a:t>
            </a:r>
            <a:r>
              <a:rPr lang="fa-IR" sz="2400" dirty="0" smtClean="0"/>
              <a:t>به‌دلیل اینکه:</a:t>
            </a:r>
          </a:p>
          <a:p>
            <a:pPr algn="just" rtl="1">
              <a:buFont typeface="Wingdings" panose="05000000000000000000" pitchFamily="2" charset="2"/>
              <a:buChar char="ü"/>
            </a:pPr>
            <a:r>
              <a:rPr lang="fa-IR" sz="2400" dirty="0" smtClean="0"/>
              <a:t> </a:t>
            </a:r>
            <a:r>
              <a:rPr lang="fa-IR" sz="2400" dirty="0"/>
              <a:t>ترکیبی از </a:t>
            </a:r>
            <a:r>
              <a:rPr lang="fa-IR" sz="2400" dirty="0" smtClean="0"/>
              <a:t>چند نوع </a:t>
            </a:r>
            <a:r>
              <a:rPr lang="fa-IR" sz="2400" dirty="0"/>
              <a:t>ماده </a:t>
            </a:r>
            <a:r>
              <a:rPr lang="fa-IR" sz="2400" dirty="0" smtClean="0"/>
              <a:t>آلی است. </a:t>
            </a:r>
          </a:p>
          <a:p>
            <a:pPr algn="just" rtl="1">
              <a:buFont typeface="Wingdings" panose="05000000000000000000" pitchFamily="2" charset="2"/>
              <a:buChar char="ü"/>
            </a:pPr>
            <a:r>
              <a:rPr lang="fa-IR" sz="2400" dirty="0" smtClean="0"/>
              <a:t>مواد </a:t>
            </a:r>
            <a:r>
              <a:rPr lang="fa-IR" sz="2400" dirty="0"/>
              <a:t>درطی </a:t>
            </a:r>
            <a:r>
              <a:rPr lang="fa-IR" sz="2400" dirty="0" smtClean="0"/>
              <a:t>فرایند کمپوست شدن کاملا تجزیه </a:t>
            </a:r>
            <a:r>
              <a:rPr lang="fa-IR" sz="2400" dirty="0"/>
              <a:t>شده </a:t>
            </a:r>
            <a:r>
              <a:rPr lang="fa-IR" sz="2400" dirty="0" smtClean="0"/>
              <a:t>ومخلوطی </a:t>
            </a:r>
            <a:r>
              <a:rPr lang="fa-IR" sz="2400" dirty="0"/>
              <a:t>همگن به وجود </a:t>
            </a:r>
            <a:r>
              <a:rPr lang="fa-IR" sz="2400" dirty="0" smtClean="0"/>
              <a:t>می‌آید.</a:t>
            </a:r>
          </a:p>
          <a:p>
            <a:pPr algn="just" rtl="1">
              <a:buFont typeface="Wingdings" panose="05000000000000000000" pitchFamily="2" charset="2"/>
              <a:buChar char="ü"/>
            </a:pPr>
            <a:r>
              <a:rPr lang="fa-IR" sz="2400" dirty="0" smtClean="0"/>
              <a:t> نسبت به سایر کودهای آلی دارای مقادیر بالاتری </a:t>
            </a:r>
            <a:r>
              <a:rPr lang="fa-IR" sz="2400" dirty="0"/>
              <a:t>از عناصرغذایی </a:t>
            </a:r>
            <a:r>
              <a:rPr lang="fa-IR" sz="2400" dirty="0" smtClean="0"/>
              <a:t>و ماده آلی است. </a:t>
            </a:r>
          </a:p>
          <a:p>
            <a:pPr algn="just" rtl="1">
              <a:buFont typeface="Wingdings" panose="05000000000000000000" pitchFamily="2" charset="2"/>
              <a:buChar char="ü"/>
            </a:pPr>
            <a:r>
              <a:rPr lang="fa-IR" sz="2400" dirty="0" smtClean="0"/>
              <a:t>محدودیت‌های </a:t>
            </a:r>
            <a:r>
              <a:rPr lang="fa-IR" sz="2400" dirty="0"/>
              <a:t>مصرف سالانه کودهای دامی را درباغات </a:t>
            </a:r>
            <a:r>
              <a:rPr lang="fa-IR" sz="2400" dirty="0" smtClean="0"/>
              <a:t>ندارد</a:t>
            </a:r>
            <a:r>
              <a:rPr lang="fa-IR" sz="2400" dirty="0"/>
              <a:t>.</a:t>
            </a:r>
            <a:endParaRPr lang="fa-IR" sz="2400" dirty="0" smtClean="0"/>
          </a:p>
          <a:p>
            <a:pPr marL="0" indent="0" algn="just" rtl="1">
              <a:buNone/>
            </a:pPr>
            <a:r>
              <a:rPr lang="fa-IR" sz="2400" dirty="0" smtClean="0"/>
              <a:t> </a:t>
            </a:r>
            <a:r>
              <a:rPr lang="fa-IR" sz="2400" dirty="0"/>
              <a:t>نسبت به </a:t>
            </a:r>
            <a:r>
              <a:rPr lang="fa-IR" sz="2400" dirty="0" smtClean="0"/>
              <a:t>اغلب </a:t>
            </a:r>
            <a:r>
              <a:rPr lang="fa-IR" sz="2400" dirty="0"/>
              <a:t>کودهای </a:t>
            </a:r>
            <a:r>
              <a:rPr lang="fa-IR" sz="2400" dirty="0" smtClean="0"/>
              <a:t>آلی، برتری دارد.</a:t>
            </a:r>
            <a:endParaRPr lang="en-US" sz="24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E7055DE-0992-4F05-BA6B-96C6FE87DD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9759" y="4240440"/>
            <a:ext cx="6784566" cy="2835049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B7FDB83-89F0-481D-B308-8BF181A823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0180AE-E3D7-48AB-A9EC-89C734F5E038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965615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C38C62-8038-4374-AD13-3EA0C5646F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28208" y="1947552"/>
            <a:ext cx="8325592" cy="2565070"/>
          </a:xfrm>
        </p:spPr>
        <p:txBody>
          <a:bodyPr>
            <a:normAutofit/>
          </a:bodyPr>
          <a:lstStyle/>
          <a:p>
            <a:pPr algn="just" rtl="1"/>
            <a:r>
              <a:rPr lang="fa-IR" sz="2800" dirty="0"/>
              <a:t> کمپوست تامین کننده همه عناصرغذایی مورد </a:t>
            </a:r>
            <a:r>
              <a:rPr lang="fa-IR" sz="2800" dirty="0" smtClean="0"/>
              <a:t>نیاز درختان </a:t>
            </a:r>
            <a:r>
              <a:rPr lang="fa-IR" sz="2800" dirty="0"/>
              <a:t>پسته است علاوه براین </a:t>
            </a:r>
            <a:r>
              <a:rPr lang="fa-IR" sz="2800" dirty="0" smtClean="0"/>
              <a:t>با داشتن </a:t>
            </a:r>
            <a:r>
              <a:rPr lang="fa-IR" sz="2800" dirty="0"/>
              <a:t>اثرات اصلاحی روی خاک </a:t>
            </a:r>
            <a:r>
              <a:rPr lang="fa-IR" sz="2800" dirty="0" smtClean="0"/>
              <a:t>و محیط ریشه، مقدار جذب و انتقال </a:t>
            </a:r>
            <a:r>
              <a:rPr lang="fa-IR" sz="2800" dirty="0"/>
              <a:t>عناصر </a:t>
            </a:r>
            <a:r>
              <a:rPr lang="fa-IR" sz="2800" dirty="0" smtClean="0"/>
              <a:t>توسط ریشه‌ی </a:t>
            </a:r>
            <a:r>
              <a:rPr lang="fa-IR" sz="2800" dirty="0"/>
              <a:t>گیاه </a:t>
            </a:r>
            <a:r>
              <a:rPr lang="fa-IR" sz="2800" dirty="0" smtClean="0"/>
              <a:t>را نیز افزایش می‌دهد.</a:t>
            </a:r>
            <a:r>
              <a:rPr lang="fa-IR" sz="2800" dirty="0"/>
              <a:t/>
            </a:r>
            <a:br>
              <a:rPr lang="fa-IR" sz="2800" dirty="0"/>
            </a:br>
            <a:r>
              <a:rPr lang="fa-IR" sz="2800" dirty="0" smtClean="0"/>
              <a:t>به‌دلیل </a:t>
            </a:r>
            <a:r>
              <a:rPr lang="fa-IR" sz="2800" dirty="0"/>
              <a:t>اینکه </a:t>
            </a:r>
            <a:r>
              <a:rPr lang="fa-IR" sz="2800" dirty="0" smtClean="0"/>
              <a:t>در کمپوست عناصر به </a:t>
            </a:r>
            <a:r>
              <a:rPr lang="fa-IR" sz="2800" dirty="0"/>
              <a:t>مرور رها </a:t>
            </a:r>
            <a:r>
              <a:rPr lang="fa-IR" sz="2800" dirty="0" smtClean="0"/>
              <a:t>می‌شوند امکان </a:t>
            </a:r>
            <a:r>
              <a:rPr lang="fa-IR" sz="2800" dirty="0"/>
              <a:t>آبشویی عناصر کاهش </a:t>
            </a:r>
            <a:r>
              <a:rPr lang="fa-IR" sz="2800" dirty="0" smtClean="0"/>
              <a:t>می‌یابد </a:t>
            </a:r>
            <a:r>
              <a:rPr lang="fa-IR" sz="2800" dirty="0"/>
              <a:t>واین مواد </a:t>
            </a:r>
            <a:r>
              <a:rPr lang="fa-IR" sz="2800" dirty="0" smtClean="0"/>
              <a:t>در دسترس ریشه </a:t>
            </a:r>
            <a:r>
              <a:rPr lang="fa-IR" sz="2800" dirty="0"/>
              <a:t>قرار </a:t>
            </a:r>
            <a:r>
              <a:rPr lang="fa-IR" sz="2800" dirty="0" smtClean="0"/>
              <a:t>می‌گیرند.</a:t>
            </a:r>
            <a:endParaRPr lang="en-US" sz="2800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2EE4C74-2502-48D4-A175-78E97C62BB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0180AE-E3D7-48AB-A9EC-89C734F5E038}" type="slidenum">
              <a:rPr lang="en-US" b="1" smtClean="0">
                <a:solidFill>
                  <a:schemeClr val="tx1"/>
                </a:solidFill>
              </a:rPr>
              <a:t>8</a:t>
            </a:fld>
            <a:endParaRPr lang="en-US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185085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8AF790E5-31BB-4B0E-80AC-DA29F53472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39850" y="-1489074"/>
            <a:ext cx="10515600" cy="2852737"/>
          </a:xfrm>
        </p:spPr>
        <p:txBody>
          <a:bodyPr/>
          <a:lstStyle/>
          <a:p>
            <a:pPr algn="ctr"/>
            <a:r>
              <a:rPr lang="fa-IR" dirty="0"/>
              <a:t>آنالیزچند نمونه کود </a:t>
            </a:r>
            <a:r>
              <a:rPr lang="fa-IR" dirty="0" smtClean="0"/>
              <a:t>آلی </a:t>
            </a:r>
            <a:r>
              <a:rPr lang="fa-IR" dirty="0"/>
              <a:t>رایج</a:t>
            </a:r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AA9A87A7-921C-440F-9E9C-519E095B323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660572" y="5501953"/>
            <a:ext cx="4046764" cy="768218"/>
          </a:xfrm>
        </p:spPr>
        <p:txBody>
          <a:bodyPr/>
          <a:lstStyle/>
          <a:p>
            <a:r>
              <a:rPr lang="fa-IR" dirty="0" smtClean="0"/>
              <a:t>نسبت‌ها </a:t>
            </a:r>
            <a:r>
              <a:rPr lang="fa-IR" dirty="0"/>
              <a:t>به درصد است</a:t>
            </a:r>
            <a:endParaRPr lang="en-US" dirty="0"/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E9EFD492-1BF1-4D7A-9F81-7F8E7522A6E7}"/>
              </a:ext>
            </a:extLst>
          </p:cNvPr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1348398156"/>
              </p:ext>
            </p:extLst>
          </p:nvPr>
        </p:nvGraphicFramePr>
        <p:xfrm>
          <a:off x="2457452" y="1714499"/>
          <a:ext cx="7823659" cy="3581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73942">
                  <a:extLst>
                    <a:ext uri="{9D8B030D-6E8A-4147-A177-3AD203B41FA5}">
                      <a16:colId xmlns:a16="http://schemas.microsoft.com/office/drawing/2014/main" val="4136595340"/>
                    </a:ext>
                  </a:extLst>
                </a:gridCol>
                <a:gridCol w="1465943">
                  <a:extLst>
                    <a:ext uri="{9D8B030D-6E8A-4147-A177-3AD203B41FA5}">
                      <a16:colId xmlns:a16="http://schemas.microsoft.com/office/drawing/2014/main" val="2305514039"/>
                    </a:ext>
                  </a:extLst>
                </a:gridCol>
                <a:gridCol w="1465943">
                  <a:extLst>
                    <a:ext uri="{9D8B030D-6E8A-4147-A177-3AD203B41FA5}">
                      <a16:colId xmlns:a16="http://schemas.microsoft.com/office/drawing/2014/main" val="2375833260"/>
                    </a:ext>
                  </a:extLst>
                </a:gridCol>
                <a:gridCol w="1156960">
                  <a:extLst>
                    <a:ext uri="{9D8B030D-6E8A-4147-A177-3AD203B41FA5}">
                      <a16:colId xmlns:a16="http://schemas.microsoft.com/office/drawing/2014/main" val="2870189881"/>
                    </a:ext>
                  </a:extLst>
                </a:gridCol>
                <a:gridCol w="1760871">
                  <a:extLst>
                    <a:ext uri="{9D8B030D-6E8A-4147-A177-3AD203B41FA5}">
                      <a16:colId xmlns:a16="http://schemas.microsoft.com/office/drawing/2014/main" val="1630181571"/>
                    </a:ext>
                  </a:extLst>
                </a:gridCol>
              </a:tblGrid>
              <a:tr h="447720">
                <a:tc>
                  <a:txBody>
                    <a:bodyPr/>
                    <a:lstStyle/>
                    <a:p>
                      <a:pPr algn="ctr" rtl="1"/>
                      <a:r>
                        <a:rPr lang="fa-IR" b="1" dirty="0"/>
                        <a:t>کمپوست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b="1" dirty="0"/>
                        <a:t>کودمرغی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b="1" dirty="0"/>
                        <a:t>کود گوسفندی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b="1" dirty="0"/>
                        <a:t>کود گاوی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b="1" dirty="0"/>
                        <a:t>عناصرشاخص</a:t>
                      </a:r>
                      <a:endParaRPr lang="en-US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74843084"/>
                  </a:ext>
                </a:extLst>
              </a:tr>
              <a:tr h="447720">
                <a:tc>
                  <a:txBody>
                    <a:bodyPr/>
                    <a:lstStyle/>
                    <a:p>
                      <a:pPr algn="ctr" rtl="1"/>
                      <a:r>
                        <a:rPr lang="en-US" b="1" dirty="0"/>
                        <a:t>2.9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b="1" dirty="0"/>
                        <a:t>3.6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b="1" dirty="0"/>
                        <a:t>3.62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b="1" dirty="0"/>
                        <a:t>2.26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b="1" dirty="0"/>
                        <a:t>نیتروژن</a:t>
                      </a:r>
                      <a:r>
                        <a:rPr lang="en-US" b="1" dirty="0"/>
                        <a:t>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37901687"/>
                  </a:ext>
                </a:extLst>
              </a:tr>
              <a:tr h="447720">
                <a:tc>
                  <a:txBody>
                    <a:bodyPr/>
                    <a:lstStyle/>
                    <a:p>
                      <a:pPr algn="ctr" rtl="1"/>
                      <a:r>
                        <a:rPr lang="en-US" b="1" dirty="0"/>
                        <a:t>1.82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b="1" dirty="0"/>
                        <a:t>1.7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b="1" dirty="0"/>
                        <a:t>0.68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b="1" dirty="0"/>
                        <a:t>0.64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b="1" dirty="0"/>
                        <a:t>فسفر</a:t>
                      </a:r>
                      <a:r>
                        <a:rPr lang="en-US" b="1" dirty="0"/>
                        <a:t>P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01147178"/>
                  </a:ext>
                </a:extLst>
              </a:tr>
              <a:tr h="447720">
                <a:tc>
                  <a:txBody>
                    <a:bodyPr/>
                    <a:lstStyle/>
                    <a:p>
                      <a:pPr algn="ctr" rtl="1"/>
                      <a:r>
                        <a:rPr lang="en-US" b="1" dirty="0"/>
                        <a:t>1.82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b="1" dirty="0"/>
                        <a:t>1.7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b="1" dirty="0"/>
                        <a:t>2.97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b="1" dirty="0"/>
                        <a:t>2.04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b="1" dirty="0"/>
                        <a:t>پتاسیم</a:t>
                      </a:r>
                      <a:r>
                        <a:rPr lang="en-US" b="1" dirty="0"/>
                        <a:t>K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71622396"/>
                  </a:ext>
                </a:extLst>
              </a:tr>
              <a:tr h="447720">
                <a:tc>
                  <a:txBody>
                    <a:bodyPr/>
                    <a:lstStyle/>
                    <a:p>
                      <a:pPr algn="ctr" rtl="1"/>
                      <a:r>
                        <a:rPr lang="en-US" b="1" dirty="0"/>
                        <a:t>4.67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b="1" dirty="0"/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b="1" dirty="0"/>
                        <a:t>1.81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b="1" dirty="0"/>
                        <a:t>1.42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b="1" dirty="0"/>
                        <a:t>کلسیم</a:t>
                      </a:r>
                      <a:r>
                        <a:rPr lang="en-US" b="1" dirty="0"/>
                        <a:t>Ca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96884134"/>
                  </a:ext>
                </a:extLst>
              </a:tr>
              <a:tr h="447720">
                <a:tc>
                  <a:txBody>
                    <a:bodyPr/>
                    <a:lstStyle/>
                    <a:p>
                      <a:pPr algn="ctr" rtl="1"/>
                      <a:r>
                        <a:rPr lang="en-US" b="1" dirty="0"/>
                        <a:t>1.5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b="1" dirty="0"/>
                        <a:t>0.89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b="1" dirty="0"/>
                        <a:t>0.47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b="1" dirty="0"/>
                        <a:t>0.44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b="1" dirty="0"/>
                        <a:t>منیزیوم</a:t>
                      </a:r>
                      <a:r>
                        <a:rPr lang="en-US" b="1" dirty="0"/>
                        <a:t>Mg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43316350"/>
                  </a:ext>
                </a:extLst>
              </a:tr>
              <a:tr h="447720">
                <a:tc>
                  <a:txBody>
                    <a:bodyPr/>
                    <a:lstStyle/>
                    <a:p>
                      <a:pPr algn="ctr" rtl="1"/>
                      <a:r>
                        <a:rPr lang="en-US" b="1" dirty="0"/>
                        <a:t>44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b="1" dirty="0"/>
                        <a:t>73.63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b="1" dirty="0"/>
                        <a:t>77.3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b="1" dirty="0"/>
                        <a:t>85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b="1" dirty="0"/>
                        <a:t>ماده الی</a:t>
                      </a:r>
                      <a:endParaRPr lang="en-US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39916989"/>
                  </a:ext>
                </a:extLst>
              </a:tr>
              <a:tr h="447720">
                <a:tc>
                  <a:txBody>
                    <a:bodyPr/>
                    <a:lstStyle/>
                    <a:p>
                      <a:pPr algn="ctr" rtl="1"/>
                      <a:r>
                        <a:rPr lang="en-US" b="1" dirty="0"/>
                        <a:t>7.49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b="1" dirty="0"/>
                        <a:t>7.5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b="1" dirty="0"/>
                        <a:t>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b="1" dirty="0"/>
                        <a:t>7.5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b="1" dirty="0"/>
                        <a:t>PH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08981623"/>
                  </a:ext>
                </a:extLst>
              </a:tr>
            </a:tbl>
          </a:graphicData>
        </a:graphic>
      </p:graphicFrame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783EE6B-56B0-4689-A9EB-422ED4D2E7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0180AE-E3D7-48AB-A9EC-89C734F5E038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69112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291</TotalTime>
  <Words>489</Words>
  <Application>Microsoft Office PowerPoint</Application>
  <PresentationFormat>Widescreen</PresentationFormat>
  <Paragraphs>95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12</vt:i4>
      </vt:variant>
    </vt:vector>
  </HeadingPairs>
  <TitlesOfParts>
    <vt:vector size="20" baseType="lpstr">
      <vt:lpstr>Arial</vt:lpstr>
      <vt:lpstr>Calibri</vt:lpstr>
      <vt:lpstr>Calibri Light</vt:lpstr>
      <vt:lpstr>Times New Roman</vt:lpstr>
      <vt:lpstr>Wingdings</vt:lpstr>
      <vt:lpstr>Office Theme</vt:lpstr>
      <vt:lpstr>1_Custom Design</vt:lpstr>
      <vt:lpstr>Custom Design</vt:lpstr>
      <vt:lpstr>PowerPoint Presentation</vt:lpstr>
      <vt:lpstr>کاربرد کودهای آلی پوسیده</vt:lpstr>
      <vt:lpstr>مقدمه</vt:lpstr>
      <vt:lpstr>PowerPoint Presentation</vt:lpstr>
      <vt:lpstr>اهمیت پوساندن کود</vt:lpstr>
      <vt:lpstr>دسته بندی کمپوست</vt:lpstr>
      <vt:lpstr>ارزش تغذیه‌ای کمپوست</vt:lpstr>
      <vt:lpstr> کمپوست تامین کننده همه عناصرغذایی مورد نیاز درختان پسته است علاوه براین با داشتن اثرات اصلاحی روی خاک و محیط ریشه، مقدار جذب و انتقال عناصر توسط ریشه‌ی گیاه را نیز افزایش می‌دهد. به‌دلیل اینکه در کمپوست عناصر به مرور رها می‌شوند امکان آبشویی عناصر کاهش می‌یابد واین مواد در دسترس ریشه قرار می‌گیرند.</vt:lpstr>
      <vt:lpstr>آنالیزچند نمونه کود آلی رایج</vt:lpstr>
      <vt:lpstr>زمان استفاده ازکمپوست</vt:lpstr>
      <vt:lpstr>PowerPoint Presentation</vt:lpstr>
      <vt:lpstr>آ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کودهای الی پوسیده</dc:title>
  <dc:creator>TOP SYSTEM</dc:creator>
  <cp:lastModifiedBy>admin</cp:lastModifiedBy>
  <cp:revision>29</cp:revision>
  <dcterms:created xsi:type="dcterms:W3CDTF">2024-10-03T09:30:43Z</dcterms:created>
  <dcterms:modified xsi:type="dcterms:W3CDTF">2024-11-02T05:03:38Z</dcterms:modified>
</cp:coreProperties>
</file>