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2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71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035F2B-398B-4DDF-A73D-8FB6E9FBAD46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903E8-279B-4324-BCF1-A9EEC3FDE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08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6838E-A2A1-4189-A6D5-DF0ED66FF1EB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378BD-810B-4668-A8AF-FF2D70E0D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53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378BD-810B-4668-A8AF-FF2D70E0D00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082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378BD-810B-4668-A8AF-FF2D70E0D00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46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378BD-810B-4668-A8AF-FF2D70E0D00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80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378BD-810B-4668-A8AF-FF2D70E0D00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568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019D-FF10-404F-9034-551FCB3E88F1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9A681A0-EF14-4527-A692-D3D76CB536C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60" y="151493"/>
            <a:ext cx="1234925" cy="110580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019D-FF10-404F-9034-551FCB3E88F1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1A0-EF14-4527-A692-D3D76CB536C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9A681A0-EF14-4527-A692-D3D76CB536C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019D-FF10-404F-9034-551FCB3E88F1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019D-FF10-404F-9034-551FCB3E88F1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9A681A0-EF14-4527-A692-D3D76CB536C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019D-FF10-404F-9034-551FCB3E88F1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9A681A0-EF14-4527-A692-D3D76CB536C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D7E019D-FF10-404F-9034-551FCB3E88F1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681A0-EF14-4527-A692-D3D76CB536C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019D-FF10-404F-9034-551FCB3E88F1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9A681A0-EF14-4527-A692-D3D76CB536C9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019D-FF10-404F-9034-551FCB3E88F1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9A681A0-EF14-4527-A692-D3D76CB536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019D-FF10-404F-9034-551FCB3E88F1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A681A0-EF14-4527-A692-D3D76CB536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9A681A0-EF14-4527-A692-D3D76CB536C9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019D-FF10-404F-9034-551FCB3E88F1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9A681A0-EF14-4527-A692-D3D76CB536C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D7E019D-FF10-404F-9034-551FCB3E88F1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D7E019D-FF10-404F-9034-551FCB3E88F1}" type="datetimeFigureOut">
              <a:rPr lang="en-US" smtClean="0"/>
              <a:t>11/9/2024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9A681A0-EF14-4527-A692-D3D76CB536C9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448"/>
            <a:ext cx="1080120" cy="1007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"/>
            <a:ext cx="9158748" cy="6754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124744"/>
            <a:ext cx="7560840" cy="3168352"/>
          </a:xfrm>
        </p:spPr>
        <p:txBody>
          <a:bodyPr>
            <a:normAutofit/>
          </a:bodyPr>
          <a:lstStyle/>
          <a:p>
            <a:r>
              <a:rPr lang="fa-IR" sz="6000" b="1" dirty="0" smtClean="0">
                <a:solidFill>
                  <a:schemeClr val="tx1"/>
                </a:solidFill>
                <a:latin typeface="Aldhabi" panose="01000000000000000000" pitchFamily="2" charset="-78"/>
                <a:cs typeface="B Nazanin" panose="00000400000000000000" pitchFamily="2" charset="-78"/>
              </a:rPr>
              <a:t>بسم </a:t>
            </a:r>
            <a:r>
              <a:rPr lang="fa-IR" sz="6000" b="1" dirty="0" smtClean="0">
                <a:solidFill>
                  <a:schemeClr val="tx1"/>
                </a:solidFill>
                <a:latin typeface="Aldhabi" panose="01000000000000000000" pitchFamily="2" charset="-78"/>
                <a:cs typeface="B Nazanin" panose="00000400000000000000" pitchFamily="2" charset="-78"/>
              </a:rPr>
              <a:t>الله </a:t>
            </a:r>
            <a:r>
              <a:rPr lang="fa-IR" sz="6000" b="1" dirty="0" smtClean="0">
                <a:solidFill>
                  <a:schemeClr val="tx1"/>
                </a:solidFill>
                <a:latin typeface="Aldhabi" panose="01000000000000000000" pitchFamily="2" charset="-78"/>
                <a:cs typeface="B Nazanin" panose="00000400000000000000" pitchFamily="2" charset="-78"/>
              </a:rPr>
              <a:t>الرحمن الرحیم</a:t>
            </a:r>
            <a:endParaRPr lang="en-US" sz="6000" b="1" dirty="0">
              <a:solidFill>
                <a:schemeClr val="tx1"/>
              </a:solidFill>
              <a:latin typeface="Aldhabi" panose="01000000000000000000" pitchFamily="2" charset="-78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2965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2856"/>
            <a:ext cx="4355976" cy="374441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132856"/>
            <a:ext cx="4499992" cy="37444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6021288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400" dirty="0" smtClean="0"/>
              <a:t>پیوند </a:t>
            </a:r>
            <a:r>
              <a:rPr lang="fa-IR" sz="2400" dirty="0" smtClean="0"/>
              <a:t>لوله‌ای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747626" y="5975121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400" dirty="0" smtClean="0"/>
              <a:t>پیوند تی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9896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800" dirty="0" smtClean="0">
                <a:cs typeface="B Nazanin" panose="00000400000000000000" pitchFamily="2" charset="-78"/>
              </a:rPr>
              <a:t>مزایای پیوند یخچالی نسبت به پیوند خرداد ماه </a:t>
            </a:r>
            <a:endParaRPr lang="en-US" sz="3800" dirty="0">
              <a:cs typeface="B Nazanin" panose="00000400000000000000" pitchFamily="2" charset="-7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39552" y="1628800"/>
            <a:ext cx="8374704" cy="4896544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1-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 مناطق با آب و هوای گرم و خشک،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گیرایی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پیوند یخچالی نسبت به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پیوند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خرداد ماه بیشتر است. در خرداد ماه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به‌دلیل اینکه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دما رو به افزایش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است قدرت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گیرایی پیوند کاهش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می‌یابد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</a:t>
            </a: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2-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ترکه‌هایی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که در فروردین پیوند زده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می‌شوند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رشد بهتری نسبت به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پیوند‌های خردادماه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دارند.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جوانه‌های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پیوند یخچالی در حالت رکود نگهداری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می‌شوند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 لذا شیره نباتی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ترکه‌ها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حفظ شده و وقتی پیوندک روی شاخه پیوندی قرار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می‌گیرد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به پیوندک القا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می‌شود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 پس باید از حالت رکود در آمده و بیدار شوند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به‌همین دلیل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رشد جانبی خوبی دارند.</a:t>
            </a: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3-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در مناطقی که مبارزه با پسیل، با گوگرد انجام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قدرت گیرایی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ترکه‌ها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کاهش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می‌یابد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 ولی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ترکه‌های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یخچالی کاملا سالم و شاداب هستند.</a:t>
            </a: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4-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ترکه‌های خردادماه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احتمال آفتاب سوختگی دارند. </a:t>
            </a:r>
            <a:endParaRPr lang="en-US" sz="2400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6026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827584" y="1916832"/>
            <a:ext cx="8136904" cy="4176464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5-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جوانه پیوند زده شده در بهار با شروع رویش درخت رشد کرده لذا دو دوره رشد بهاره و تیر ماهی دارد. ولی جوانه پیوند خرداد ماه فقط رشد تیر ماهی دارد.</a:t>
            </a:r>
          </a:p>
          <a:p>
            <a:pPr marL="0" indent="0" algn="just" rtl="1">
              <a:buNone/>
            </a:pPr>
            <a:endParaRPr lang="fa-IR" sz="2400" dirty="0" smtClean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6-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در پیوند یخچالی ترافیک کاری کمتر و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پیوندزن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دسترس‌تر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است .</a:t>
            </a:r>
          </a:p>
          <a:p>
            <a:pPr marL="0" indent="0" algn="just" rtl="1">
              <a:buNone/>
            </a:pPr>
            <a:endParaRPr lang="fa-IR" sz="2400" dirty="0" smtClean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7-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ترکه‌های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یخچالی از نظر آفات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سالم‌تر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بوده اما در خرداد ماه احتمال آلودگی به آفاتی مانند پسیل وجود دارد.</a:t>
            </a:r>
            <a:endParaRPr lang="en-US" sz="2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354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048" y="188640"/>
            <a:ext cx="8534400" cy="758952"/>
          </a:xfrm>
        </p:spPr>
        <p:txBody>
          <a:bodyPr/>
          <a:lstStyle/>
          <a:p>
            <a:pPr algn="r"/>
            <a:r>
              <a:rPr lang="fa-IR" dirty="0" smtClean="0">
                <a:cs typeface="B Nazanin" panose="00000400000000000000" pitchFamily="2" charset="-78"/>
              </a:rPr>
              <a:t>پیوند خواب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683568" y="1844824"/>
            <a:ext cx="8280920" cy="3744416"/>
          </a:xfrm>
        </p:spPr>
        <p:txBody>
          <a:bodyPr/>
          <a:lstStyle/>
          <a:p>
            <a:pPr marL="0" indent="0" algn="just" rtl="1">
              <a:buNone/>
            </a:pPr>
            <a:endParaRPr lang="fa-IR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 از 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شاخه‌های 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رشد تیر ماهی درخت پیوندک تهیه شده و در شهریور عمل پیوند انجام 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می‌شود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. </a:t>
            </a:r>
          </a:p>
          <a:p>
            <a:pPr marL="0" indent="0" algn="just" rtl="1">
              <a:buNone/>
            </a:pPr>
            <a:endParaRPr lang="fa-IR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این پیوند، پیوند </a:t>
            </a:r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خواب 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نام دارد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. 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سبز شدن این پیوند هنگام بیدار شدن درخت در بهار سال بعد اتفاق 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می‌افتد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. </a:t>
            </a:r>
          </a:p>
          <a:p>
            <a:pPr marL="0" indent="0" algn="just" rtl="1">
              <a:buNone/>
            </a:pPr>
            <a:endParaRPr lang="en-US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522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7004" y="228600"/>
            <a:ext cx="8534400" cy="758952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/>
              <a:t/>
            </a:r>
            <a:br>
              <a:rPr lang="fa-IR" dirty="0" smtClean="0"/>
            </a:br>
            <a:r>
              <a:rPr lang="fa-IR" dirty="0">
                <a:cs typeface="B Nazanin" panose="00000400000000000000" pitchFamily="2" charset="-78"/>
              </a:rPr>
              <a:t>نکات مهم در تهیه پیوندک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827584" y="1844824"/>
            <a:ext cx="8136904" cy="4320480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1-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اصالت پیوندک مهم است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</a:t>
            </a:r>
            <a:endParaRPr lang="fa-IR" sz="24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2-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درختان جوان و یا درختان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جوان‌سازی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شده بهترین منبع برای تامین پیوندک هستند. </a:t>
            </a: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3-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تغذیه درخت مادری با پیوندک تهیه شده رابطه مستقیم دارد. تغذیه مناسب تولید جوانه درشت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می‌کند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 که اگر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ازآن‌ها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پیوندک تهیه کنیم رشد اولیه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مناسب‌تری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دارند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</a:t>
            </a: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4-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پیوندک‌ها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باید از شاخه رویشی همان سال گرفته شوند. که در سال دوم و سوم تولید محصول کنند. اگر از سایر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قسمت‌های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رویشی پیوندک تهیه شود. در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سال‌های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سوم و یا چهارم تولید محصول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می‌کنند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 </a:t>
            </a:r>
          </a:p>
          <a:p>
            <a:pPr marL="0" indent="0" algn="just" rtl="1">
              <a:buNone/>
            </a:pPr>
            <a:endParaRPr lang="en-US" sz="2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4943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395536" y="1772816"/>
            <a:ext cx="8568953" cy="4320480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5-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موقعیت ترکه روی درخت مادری مهم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است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هر چه ترکه بیشتر نور گرفته باشد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رسیده‌تر، درشت‌تر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قوی‌تر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است. و گیرایی پیوند در آن بیشتر است. </a:t>
            </a: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6-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بعد از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جداسازی ترکه،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باید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برگ‌ها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را حذف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نمود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در محیط مرطوب و خنک نگهداری کرد. در دمای محیط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حداکثر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تا دو روز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می‌توان ترکه‌ها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را نگهداری کرد.</a:t>
            </a: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7-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بهتر است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پیوندک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را از </a:t>
            </a:r>
            <a:r>
              <a:rPr lang="fa-IR" sz="2400" dirty="0" smtClean="0">
                <a:solidFill>
                  <a:srgbClr val="00B0F0"/>
                </a:solidFill>
                <a:cs typeface="B Nazanin" panose="00000400000000000000" pitchFamily="2" charset="-78"/>
              </a:rPr>
              <a:t>قسمت‌های </a:t>
            </a:r>
            <a:r>
              <a:rPr lang="fa-IR" sz="2400" dirty="0" smtClean="0">
                <a:solidFill>
                  <a:srgbClr val="00B0F0"/>
                </a:solidFill>
                <a:cs typeface="B Nazanin" panose="00000400000000000000" pitchFamily="2" charset="-78"/>
              </a:rPr>
              <a:t>میانی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ترکه تهیه کرد.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جوانه‌های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بالایی علفی و نرم بوده و پس از پیوند زدن به علت گرما آب خود را از دست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می‌دهند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زود  خشک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می‌شوند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اگر پیوند آنها بگیرد رشد ضعیفی دارند.</a:t>
            </a: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8-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وجود آفاتی مانند پسیل و پروانه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چوب‌خوار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کیفیت پیوندک را پایین آورده و گیرایی پیوندک را کاهش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می‌دهد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</a:t>
            </a:r>
            <a:endParaRPr lang="en-US" sz="24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9-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دمبرگ در پیوند شکمی نباید کوتاه و یا بلند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باشد (5 میلی‌متر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مناسب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است). </a:t>
            </a:r>
            <a:endParaRPr lang="en-US" sz="2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042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55277" cy="6867234"/>
          </a:xfrm>
        </p:spPr>
      </p:pic>
    </p:spTree>
    <p:extLst>
      <p:ext uri="{BB962C8B-B14F-4D97-AF65-F5344CB8AC3E}">
        <p14:creationId xmlns:p14="http://schemas.microsoft.com/office/powerpoint/2010/main" val="164494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3212976"/>
            <a:ext cx="8892480" cy="3573016"/>
          </a:xfrm>
        </p:spPr>
        <p:txBody>
          <a:bodyPr>
            <a:normAutofit/>
          </a:bodyPr>
          <a:lstStyle/>
          <a:p>
            <a:r>
              <a:rPr lang="fa-IR" sz="2800" spc="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استاد مربوطه: </a:t>
            </a:r>
            <a:r>
              <a:rPr lang="fa-IR" sz="2800" spc="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دکتر وحید مظفری</a:t>
            </a:r>
            <a:r>
              <a:rPr lang="fa-IR" sz="3200" spc="0" dirty="0" smtClean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</a:p>
          <a:p>
            <a:r>
              <a:rPr lang="fa-IR" sz="2800" spc="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تهیه کننده: سجاد قادری پور</a:t>
            </a:r>
          </a:p>
          <a:p>
            <a:r>
              <a:rPr lang="fa-IR" sz="2800" spc="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دانشگاه ولیعصر رفسنجان </a:t>
            </a:r>
          </a:p>
          <a:p>
            <a:r>
              <a:rPr lang="fa-IR" sz="2800" spc="0" dirty="0" smtClean="0">
                <a:solidFill>
                  <a:schemeClr val="tx1"/>
                </a:solidFill>
                <a:cs typeface="B Nazanin" panose="00000400000000000000" pitchFamily="2" charset="-78"/>
              </a:rPr>
              <a:t>پاییز 1403</a:t>
            </a:r>
            <a:endParaRPr lang="en-US" sz="2800" spc="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79512" y="381000"/>
            <a:ext cx="8784976" cy="1752600"/>
          </a:xfrm>
        </p:spPr>
        <p:txBody>
          <a:bodyPr/>
          <a:lstStyle/>
          <a:p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موضوع: انواع پیوند بر اساس زمان در پسته</a:t>
            </a:r>
            <a:endParaRPr lang="en-US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5027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600" dirty="0" smtClean="0">
                <a:cs typeface="B Nazanin" panose="00000400000000000000" pitchFamily="2" charset="-78"/>
              </a:rPr>
              <a:t>انواع پیوند</a:t>
            </a:r>
            <a:endParaRPr lang="en-US" sz="3600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" y="2348880"/>
            <a:ext cx="9143999" cy="450912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a-IR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a-IR" sz="3200" dirty="0" smtClean="0">
                <a:solidFill>
                  <a:schemeClr val="accent1">
                    <a:lumMod val="75000"/>
                  </a:schemeClr>
                </a:solidFill>
                <a:cs typeface="B Nazanin" panose="00000400000000000000" pitchFamily="2" charset="-78"/>
              </a:rPr>
              <a:t>1</a:t>
            </a:r>
            <a:r>
              <a:rPr lang="fa-IR" sz="3200" dirty="0" smtClean="0">
                <a:solidFill>
                  <a:schemeClr val="accent1"/>
                </a:solidFill>
                <a:cs typeface="B Nazanin" panose="00000400000000000000" pitchFamily="2" charset="-78"/>
              </a:rPr>
              <a:t>- پیوند یخچالی یا بهاره</a:t>
            </a:r>
          </a:p>
          <a:p>
            <a:pPr marL="0" indent="0" algn="r">
              <a:buNone/>
            </a:pPr>
            <a:endParaRPr lang="fa-IR" sz="32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200" dirty="0">
                <a:solidFill>
                  <a:schemeClr val="accent4">
                    <a:lumMod val="75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lang="fa-IR" sz="3200" dirty="0" smtClean="0">
                <a:solidFill>
                  <a:schemeClr val="accent4">
                    <a:lumMod val="75000"/>
                  </a:schemeClr>
                </a:solidFill>
                <a:cs typeface="B Nazanin" panose="00000400000000000000" pitchFamily="2" charset="-78"/>
              </a:rPr>
              <a:t> 2- پیوند </a:t>
            </a:r>
            <a:r>
              <a:rPr lang="fa-IR" sz="3200" dirty="0" smtClean="0">
                <a:solidFill>
                  <a:schemeClr val="accent4">
                    <a:lumMod val="75000"/>
                  </a:schemeClr>
                </a:solidFill>
                <a:cs typeface="B Nazanin" panose="00000400000000000000" pitchFamily="2" charset="-78"/>
              </a:rPr>
              <a:t>جو درو </a:t>
            </a:r>
            <a:r>
              <a:rPr lang="fa-IR" sz="3200" dirty="0" smtClean="0">
                <a:solidFill>
                  <a:schemeClr val="accent4">
                    <a:lumMod val="75000"/>
                  </a:schemeClr>
                </a:solidFill>
                <a:cs typeface="B Nazanin" panose="00000400000000000000" pitchFamily="2" charset="-78"/>
              </a:rPr>
              <a:t>یا خرداد ماه</a:t>
            </a:r>
            <a:r>
              <a:rPr lang="fa-IR" sz="3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</a:p>
          <a:p>
            <a:pPr marL="0" indent="0" algn="r">
              <a:buNone/>
            </a:pPr>
            <a:endParaRPr lang="fa-IR" sz="32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r">
              <a:buNone/>
            </a:pPr>
            <a:r>
              <a:rPr lang="fa-I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lang="fa-IR" sz="32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B Nazanin" panose="00000400000000000000" pitchFamily="2" charset="-78"/>
              </a:rPr>
              <a:t>3-</a:t>
            </a:r>
            <a:r>
              <a:rPr lang="fa-I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rPr>
              <a:t> پیوند </a:t>
            </a:r>
            <a:r>
              <a:rPr lang="fa-I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rPr>
              <a:t>شهریور ماه </a:t>
            </a:r>
            <a:r>
              <a:rPr lang="fa-IR" sz="3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B Nazanin" panose="00000400000000000000" pitchFamily="2" charset="-78"/>
              </a:rPr>
              <a:t>یا خواب</a:t>
            </a:r>
            <a:r>
              <a:rPr lang="fa-IR" sz="3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endParaRPr lang="en-US" sz="32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2776"/>
            <a:ext cx="4725144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77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>
                <a:cs typeface="B Nazanin" panose="00000400000000000000" pitchFamily="2" charset="-78"/>
              </a:rPr>
              <a:t>پیوند یخچالی یا بهاره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755576" y="1628800"/>
            <a:ext cx="8208912" cy="4392488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 این نوع پیوند، در مناطقی که گرمای زود هنگام دارند موفقیت آمیز بوده است.</a:t>
            </a:r>
          </a:p>
          <a:p>
            <a:pPr marL="0" indent="0" algn="just" rtl="1">
              <a:buNone/>
            </a:pPr>
            <a:endParaRPr lang="fa-IR" sz="24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 در این روش در اسفند ماه از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سرشاخه‌هایی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که رشد زیادی دارند و باید سربرداری شوند پیوندک تهیه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تحت شرایط خاص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بسته‌بندی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نگهداری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می‌شوند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 </a:t>
            </a:r>
          </a:p>
          <a:p>
            <a:pPr marL="0" indent="0" algn="just" rtl="1">
              <a:buNone/>
            </a:pPr>
            <a:endParaRPr lang="fa-IR" sz="24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 زمان انجام پیوند در </a:t>
            </a:r>
            <a:r>
              <a:rPr lang="fa-IR" sz="2400" dirty="0" smtClean="0">
                <a:solidFill>
                  <a:srgbClr val="0070C0"/>
                </a:solidFill>
                <a:cs typeface="B Nazanin" panose="00000400000000000000" pitchFamily="2" charset="-78"/>
              </a:rPr>
              <a:t>اواخر فروردین ماه یا اوایل اردیبهشت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است. در این زمان پوست پایه در محل پیوند به راحتی جدا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می‌شود و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پیوند به صورت شکمی زده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می‌شود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</a:t>
            </a:r>
            <a:endParaRPr lang="en-US" sz="2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5530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000" dirty="0" smtClean="0">
                <a:cs typeface="B Nazanin" panose="00000400000000000000" pitchFamily="2" charset="-78"/>
              </a:rPr>
              <a:t>نکات مهم در انتخاب ترکه برای پیوند </a:t>
            </a:r>
            <a:endParaRPr lang="en-US" sz="4000" dirty="0">
              <a:cs typeface="B Nazanin" panose="00000400000000000000" pitchFamily="2" charset="-7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239816" y="2132856"/>
            <a:ext cx="7596336" cy="4653136"/>
          </a:xfrm>
        </p:spPr>
        <p:txBody>
          <a:bodyPr/>
          <a:lstStyle/>
          <a:p>
            <a:pPr algn="just" rtl="1"/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ترکه‌ها 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نباید </a:t>
            </a:r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ضعیف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 باشند. (ترکه ضعیف جوانه با قدرت گیرایی پایین دارد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.)</a:t>
            </a:r>
            <a:endParaRPr lang="fa-IR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جوانه‌های 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روی ترکه باید </a:t>
            </a:r>
            <a:r>
              <a:rPr lang="fa-IR" dirty="0" smtClean="0">
                <a:solidFill>
                  <a:srgbClr val="0070C0"/>
                </a:solidFill>
                <a:cs typeface="B Nazanin" panose="00000400000000000000" pitchFamily="2" charset="-78"/>
              </a:rPr>
              <a:t>شاداب و سالم 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باشند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.</a:t>
            </a:r>
            <a:endParaRPr lang="fa-IR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تعداد پتک‌ها 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یا 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جوانه‌های 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سالم روی 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ترکه‌ها </a:t>
            </a:r>
            <a:r>
              <a:rPr lang="fa-IR" dirty="0" smtClean="0">
                <a:solidFill>
                  <a:schemeClr val="tx1"/>
                </a:solidFill>
                <a:cs typeface="B Nazanin" panose="00000400000000000000" pitchFamily="2" charset="-78"/>
              </a:rPr>
              <a:t>مهم است </a:t>
            </a:r>
            <a:r>
              <a:rPr lang="fa-IR" dirty="0" smtClean="0">
                <a:cs typeface="B Nazanin" panose="00000400000000000000" pitchFamily="2" charset="-78"/>
              </a:rPr>
              <a:t>.</a:t>
            </a:r>
            <a:endParaRPr lang="fa-IR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2876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000" dirty="0" smtClean="0">
                <a:cs typeface="B Nazanin" panose="00000400000000000000" pitchFamily="2" charset="-78"/>
              </a:rPr>
              <a:t>شرایط نگهداری </a:t>
            </a:r>
            <a:r>
              <a:rPr lang="fa-IR" sz="4000" dirty="0" smtClean="0">
                <a:cs typeface="B Nazanin" panose="00000400000000000000" pitchFamily="2" charset="-78"/>
              </a:rPr>
              <a:t>ترکه‌ها </a:t>
            </a:r>
            <a:r>
              <a:rPr lang="fa-IR" sz="4000" dirty="0" smtClean="0">
                <a:cs typeface="B Nazanin" panose="00000400000000000000" pitchFamily="2" charset="-78"/>
              </a:rPr>
              <a:t>تا زمان پیوند زنی </a:t>
            </a:r>
            <a:endParaRPr lang="en-US" sz="4000" dirty="0">
              <a:cs typeface="B Nazanin" panose="00000400000000000000" pitchFamily="2" charset="-7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611560" y="2132856"/>
            <a:ext cx="8316417" cy="4032448"/>
          </a:xfrm>
        </p:spPr>
        <p:txBody>
          <a:bodyPr>
            <a:normAutofit/>
          </a:bodyPr>
          <a:lstStyle/>
          <a:p>
            <a:pPr algn="just" rtl="1"/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آب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درون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ترکه‌ها و جوانه‌ها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نباید خشک شود. (</a:t>
            </a:r>
            <a:r>
              <a:rPr lang="fa-IR" sz="2400" dirty="0" smtClean="0">
                <a:solidFill>
                  <a:srgbClr val="0070C0"/>
                </a:solidFill>
                <a:cs typeface="B Nazanin" panose="00000400000000000000" pitchFamily="2" charset="-78"/>
              </a:rPr>
              <a:t>بسته‌بندی </a:t>
            </a:r>
            <a:r>
              <a:rPr lang="fa-IR" sz="2400" dirty="0" smtClean="0">
                <a:solidFill>
                  <a:srgbClr val="0070C0"/>
                </a:solidFill>
                <a:cs typeface="B Nazanin" panose="00000400000000000000" pitchFamily="2" charset="-78"/>
              </a:rPr>
              <a:t>حتما باید انجام شود</a:t>
            </a:r>
            <a:r>
              <a:rPr lang="fa-IR" sz="2400" dirty="0" smtClean="0">
                <a:solidFill>
                  <a:srgbClr val="0070C0"/>
                </a:solidFill>
                <a:cs typeface="B Nazanin" panose="00000400000000000000" pitchFamily="2" charset="-78"/>
              </a:rPr>
              <a:t>.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)</a:t>
            </a:r>
            <a:endParaRPr lang="fa-IR" sz="24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/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ترکه‌ها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نباید در معرض هوا باشند. زیرا وجود هوا باعث از بین رفتن و سیاه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شدن جوانه‌ها می‌شود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 به همین دلیل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بسته‌بندی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از اهمیت بالایی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برخوردار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است.</a:t>
            </a:r>
            <a:endParaRPr lang="fa-IR" sz="24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/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برای بسته‌بندی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تعداد 40 ترکه را درون روزنامه پیچیده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سپس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 چسب محکم کرده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درون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نایلکس قرار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می‌دهند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 و مجددا روی آن را با سلفون محکم بسته و چسب پهن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می‌زنند.</a:t>
            </a:r>
            <a:endParaRPr lang="fa-IR" sz="24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/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علت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اینکه تعداد 40 ترکه در بسته بندی قرار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می‌گیرد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 این است که در فصل پیوند انتقال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پیوندک‌ها راحت‌تر باشد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هم اینکه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تعداد ترکه کمتری از </a:t>
            </a:r>
            <a:r>
              <a:rPr lang="fa-IR" sz="2400" dirty="0" smtClean="0">
                <a:solidFill>
                  <a:srgbClr val="0070C0"/>
                </a:solidFill>
                <a:cs typeface="B Nazanin" panose="00000400000000000000" pitchFamily="2" charset="-78"/>
              </a:rPr>
              <a:t>رکود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خارج کنند.  </a:t>
            </a:r>
          </a:p>
        </p:txBody>
      </p:sp>
    </p:spTree>
    <p:extLst>
      <p:ext uri="{BB962C8B-B14F-4D97-AF65-F5344CB8AC3E}">
        <p14:creationId xmlns:p14="http://schemas.microsoft.com/office/powerpoint/2010/main" val="332652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971600" y="1772816"/>
            <a:ext cx="7956375" cy="4104456"/>
          </a:xfrm>
        </p:spPr>
        <p:txBody>
          <a:bodyPr>
            <a:normAutofit/>
          </a:bodyPr>
          <a:lstStyle/>
          <a:p>
            <a:pPr algn="just" rtl="1"/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ترکه‌ها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باید در شرایط دمایی مانند رکود و خواب زمستانه نگهداری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شوند.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به همین دلیل آنها را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درون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یخچال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 دمای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3 الی 4 درجه بالای صفر نگهداری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می‌کنند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تا زمان پیوند زدن نباید در یخچال باز و بسته و هوای درون یخچال جابجا شود.</a:t>
            </a:r>
          </a:p>
          <a:p>
            <a:pPr algn="just" rtl="1"/>
            <a:endParaRPr lang="fa-IR" sz="24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/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ترکه‌ها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را نهایتا 2 تا 3 ماه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می‌توان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 یخچال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نگهداری کرد.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زیرا پس از آن از مقدار شیرابه درونی آنها کاسته شده و پژمرده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می‌شوند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</a:t>
            </a:r>
          </a:p>
          <a:p>
            <a:pPr algn="just" rtl="1"/>
            <a:endParaRPr lang="fa-IR" sz="24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/>
            <a:endParaRPr lang="en-US" sz="24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9364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1" y="260648"/>
            <a:ext cx="8534400" cy="758952"/>
          </a:xfrm>
        </p:spPr>
        <p:txBody>
          <a:bodyPr>
            <a:normAutofit/>
          </a:bodyPr>
          <a:lstStyle/>
          <a:p>
            <a:pPr algn="r"/>
            <a:r>
              <a:rPr lang="fa-IR" sz="3600" dirty="0" smtClean="0">
                <a:cs typeface="B Nazanin" panose="00000400000000000000" pitchFamily="2" charset="-78"/>
              </a:rPr>
              <a:t>زمان انجام پیوند بهاره </a:t>
            </a:r>
            <a:endParaRPr lang="en-US" sz="3600" dirty="0">
              <a:cs typeface="B Nazanin" panose="00000400000000000000" pitchFamily="2" charset="-7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475656" y="1916832"/>
            <a:ext cx="7452319" cy="3744416"/>
          </a:xfrm>
        </p:spPr>
        <p:txBody>
          <a:bodyPr>
            <a:normAutofit/>
          </a:bodyPr>
          <a:lstStyle/>
          <a:p>
            <a:pPr algn="just" rtl="1"/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بسته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به شرایط دمایی و زمان بیدار شدن درختان در زمانی که استارت درختان  شروع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قبل از آنکه شیره نباتی غلیظ شود. (20 اسفند تا اوایل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فروردین)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پیوند ترکه یخچالی انجام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می‌شود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</a:t>
            </a:r>
          </a:p>
          <a:p>
            <a:pPr algn="just" rtl="1"/>
            <a:endParaRPr lang="fa-IR" sz="24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/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هر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چه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ترکه‌ها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پوستشان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تازه‌تر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باشد، قدرت گیرایی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جوانه‌ها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بیشتر است .</a:t>
            </a:r>
          </a:p>
          <a:p>
            <a:pPr algn="just" rtl="1"/>
            <a:endParaRPr lang="fa-IR" sz="24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 rtl="1"/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البته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باید شرایط آب و هوایی از نظر سرمازدگی چک شود. </a:t>
            </a:r>
          </a:p>
        </p:txBody>
      </p:sp>
    </p:spTree>
    <p:extLst>
      <p:ext uri="{BB962C8B-B14F-4D97-AF65-F5344CB8AC3E}">
        <p14:creationId xmlns:p14="http://schemas.microsoft.com/office/powerpoint/2010/main" val="407460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000" dirty="0" smtClean="0">
                <a:cs typeface="B Nazanin" panose="00000400000000000000" pitchFamily="2" charset="-78"/>
              </a:rPr>
              <a:t>پیوند جودرو (خرداد ماه)</a:t>
            </a:r>
            <a:endParaRPr lang="en-US" sz="4000" dirty="0">
              <a:cs typeface="B Nazanin" panose="00000400000000000000" pitchFamily="2" charset="-7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899592" y="1700808"/>
            <a:ext cx="8028385" cy="4608512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این نوع پیوند در خرداد ماه که درخت به راحتی پوست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می‌دهد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زده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می‌شود.</a:t>
            </a: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به دو صورت </a:t>
            </a: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بدنه‌ای (تی</a:t>
            </a:r>
            <a:r>
              <a:rPr lang="en-US" sz="20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T</a:t>
            </a: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 - خال - شکمی)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یا </a:t>
            </a:r>
            <a:r>
              <a:rPr lang="fa-IR" sz="24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ماشوله‌ای (لوله‌ای)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انجام می‌گیرد.</a:t>
            </a:r>
          </a:p>
          <a:p>
            <a:pPr marL="0" indent="0" algn="just" rtl="1">
              <a:buNone/>
            </a:pPr>
            <a:endParaRPr lang="fa-IR" sz="24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برای پیوند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به‌صورت لوله‌ای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باید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درخت را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 اسفند ماه سربرداری کرده و در     اردیبهشت ماه با هرس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شاخه‌های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اضافه با توجه به جثه درخت چند شاخه قوی را  نگه داشته  و در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خرداد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ماه عملیات پیوند زنی صورت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می‌گیرد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 </a:t>
            </a:r>
          </a:p>
          <a:p>
            <a:pPr marL="0" indent="0" algn="just" rtl="1">
              <a:buNone/>
            </a:pPr>
            <a:endParaRPr lang="fa-IR" sz="2400" dirty="0" smtClean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مورد پیوند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بدنه‌ای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یا شکمی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شاخه‌های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سالم و سفید را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می‌توان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 اردیبهشت تا  اوایل تیر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سربرداری کرد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همزمان عملیات پیوند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زنی را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انجام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داد.</a:t>
            </a:r>
            <a:endParaRPr lang="fa-IR" sz="2400" dirty="0" smtClean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655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4910</TotalTime>
  <Words>1055</Words>
  <Application>Microsoft Office PowerPoint</Application>
  <PresentationFormat>On-screen Show (4:3)</PresentationFormat>
  <Paragraphs>74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Aldhabi</vt:lpstr>
      <vt:lpstr>Arial</vt:lpstr>
      <vt:lpstr>B Nazanin</vt:lpstr>
      <vt:lpstr>Calibri</vt:lpstr>
      <vt:lpstr>Georgia</vt:lpstr>
      <vt:lpstr>Times New Roman</vt:lpstr>
      <vt:lpstr>Wingdings</vt:lpstr>
      <vt:lpstr>Wingdings 2</vt:lpstr>
      <vt:lpstr>Civic</vt:lpstr>
      <vt:lpstr>بسم الله الرحمن الرحیم</vt:lpstr>
      <vt:lpstr>موضوع: انواع پیوند بر اساس زمان در پسته</vt:lpstr>
      <vt:lpstr>انواع پیوند</vt:lpstr>
      <vt:lpstr>پیوند یخچالی یا بهاره</vt:lpstr>
      <vt:lpstr>نکات مهم در انتخاب ترکه برای پیوند </vt:lpstr>
      <vt:lpstr>شرایط نگهداری ترکه‌ها تا زمان پیوند زنی </vt:lpstr>
      <vt:lpstr>PowerPoint Presentation</vt:lpstr>
      <vt:lpstr>زمان انجام پیوند بهاره </vt:lpstr>
      <vt:lpstr>پیوند جودرو (خرداد ماه)</vt:lpstr>
      <vt:lpstr>PowerPoint Presentation</vt:lpstr>
      <vt:lpstr>مزایای پیوند یخچالی نسبت به پیوند خرداد ماه </vt:lpstr>
      <vt:lpstr>PowerPoint Presentation</vt:lpstr>
      <vt:lpstr>پیوند خواب</vt:lpstr>
      <vt:lpstr> نکات مهم در تهیه پیوندک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sajjad ghaderi</dc:creator>
  <cp:lastModifiedBy>admin</cp:lastModifiedBy>
  <cp:revision>43</cp:revision>
  <cp:lastPrinted>2024-10-05T13:54:37Z</cp:lastPrinted>
  <dcterms:created xsi:type="dcterms:W3CDTF">2024-10-01T10:12:55Z</dcterms:created>
  <dcterms:modified xsi:type="dcterms:W3CDTF">2024-11-09T04:43:26Z</dcterms:modified>
</cp:coreProperties>
</file>