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1" r:id="rId1"/>
  </p:sldMasterIdLst>
  <p:notesMasterIdLst>
    <p:notesMasterId r:id="rId10"/>
  </p:notesMasterIdLst>
  <p:sldIdLst>
    <p:sldId id="257" r:id="rId2"/>
    <p:sldId id="320" r:id="rId3"/>
    <p:sldId id="258" r:id="rId4"/>
    <p:sldId id="260" r:id="rId5"/>
    <p:sldId id="321" r:id="rId6"/>
    <p:sldId id="322" r:id="rId7"/>
    <p:sldId id="323" r:id="rId8"/>
    <p:sldId id="319" r:id="rId9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کاربر ناشناخت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78" d="100"/>
          <a:sy n="78" d="100"/>
        </p:scale>
        <p:origin x="1589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commentAuthors" Target="commentAuthors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notesMaster" Target="notesMasters/notesMaster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92CAF-F5A4-44A2-BD27-34DCEEE1C2DC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51E71-1942-4727-B7F4-9199F92FF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91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AF7B-0CEE-4FB0-8B43-7783945188A6}" type="datetime8">
              <a:rPr lang="fa-IR" smtClean="0"/>
              <a:t>01 نوامبر 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0654657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AF7B-0CEE-4FB0-8B43-7783945188A6}" type="datetime8">
              <a:rPr lang="fa-IR" smtClean="0"/>
              <a:t>01 نوامبر 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9855335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AF7B-0CEE-4FB0-8B43-7783945188A6}" type="datetime8">
              <a:rPr lang="fa-IR" smtClean="0"/>
              <a:t>01 نوامبر 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9802043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AF7B-0CEE-4FB0-8B43-7783945188A6}" type="datetime8">
              <a:rPr lang="fa-IR" smtClean="0"/>
              <a:t>01 نوامبر 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1396688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AF7B-0CEE-4FB0-8B43-7783945188A6}" type="datetime8">
              <a:rPr lang="fa-IR" smtClean="0"/>
              <a:t>01 نوامبر 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2966935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AF7B-0CEE-4FB0-8B43-7783945188A6}" type="datetime8">
              <a:rPr lang="fa-IR" smtClean="0"/>
              <a:t>01 نوامبر 24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9789369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AF7B-0CEE-4FB0-8B43-7783945188A6}" type="datetime8">
              <a:rPr lang="fa-IR" smtClean="0"/>
              <a:t>01 نوامبر 24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7284654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AF7B-0CEE-4FB0-8B43-7783945188A6}" type="datetime8">
              <a:rPr lang="fa-IR" smtClean="0"/>
              <a:t>01 نوامبر 24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8503246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AF7B-0CEE-4FB0-8B43-7783945188A6}" type="datetime8">
              <a:rPr lang="fa-IR" smtClean="0"/>
              <a:t>01 نوامبر 24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4139666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AF7B-0CEE-4FB0-8B43-7783945188A6}" type="datetime8">
              <a:rPr lang="fa-IR" smtClean="0"/>
              <a:t>01 نوامبر 24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3872693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3AF7B-0CEE-4FB0-8B43-7783945188A6}" type="datetime8">
              <a:rPr lang="fa-IR" smtClean="0"/>
              <a:t>01 نوامبر 24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9332561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3AF7B-0CEE-4FB0-8B43-7783945188A6}" type="datetime8">
              <a:rPr lang="fa-IR" smtClean="0"/>
              <a:t>01 نوامبر 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C5126-340E-7A44-805B-D151F954589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81331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4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4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4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4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4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تصویر 5">
            <a:extLst>
              <a:ext uri="{FF2B5EF4-FFF2-40B4-BE49-F238E27FC236}">
                <a16:creationId xmlns:a16="http://schemas.microsoft.com/office/drawing/2014/main" id="{134C31F6-BDDA-E743-805F-3B3FEB487CB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0336" y="425875"/>
            <a:ext cx="8503328" cy="6150535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1</a:t>
            </a:fld>
            <a:endParaRPr lang="fa-IR"/>
          </a:p>
        </p:txBody>
      </p:sp>
      <p:sp>
        <p:nvSpPr>
          <p:cNvPr id="7" name="کادر متن 6">
            <a:extLst>
              <a:ext uri="{FF2B5EF4-FFF2-40B4-BE49-F238E27FC236}">
                <a16:creationId xmlns:a16="http://schemas.microsoft.com/office/drawing/2014/main" id="{F69B90CF-29A8-B14E-9BF5-6D209A3663BF}"/>
              </a:ext>
            </a:extLst>
          </p:cNvPr>
          <p:cNvSpPr txBox="1"/>
          <p:nvPr/>
        </p:nvSpPr>
        <p:spPr>
          <a:xfrm>
            <a:off x="-1200150" y="102709"/>
            <a:ext cx="18288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3600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30427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تصویر 8">
            <a:extLst>
              <a:ext uri="{FF2B5EF4-FFF2-40B4-BE49-F238E27FC236}">
                <a16:creationId xmlns:a16="http://schemas.microsoft.com/office/drawing/2014/main" id="{D654F95E-FDB2-D941-87A0-6E779A6A356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289" y="1031897"/>
            <a:ext cx="2033421" cy="2033421"/>
          </a:xfrm>
          <a:prstGeom prst="rect">
            <a:avLst/>
          </a:prstGeom>
        </p:spPr>
      </p:pic>
      <p:sp>
        <p:nvSpPr>
          <p:cNvPr id="2" name="کادر متن 1">
            <a:extLst>
              <a:ext uri="{FF2B5EF4-FFF2-40B4-BE49-F238E27FC236}">
                <a16:creationId xmlns:a16="http://schemas.microsoft.com/office/drawing/2014/main" id="{3EF4B2B0-B334-2543-88CE-0325FB1FB099}"/>
              </a:ext>
            </a:extLst>
          </p:cNvPr>
          <p:cNvSpPr txBox="1"/>
          <p:nvPr/>
        </p:nvSpPr>
        <p:spPr>
          <a:xfrm>
            <a:off x="2608973" y="3429000"/>
            <a:ext cx="3421745" cy="17139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51435" tIns="25718" rIns="51435" bIns="25718" rtlCol="1">
            <a:spAutoFit/>
          </a:bodyPr>
          <a:lstStyle/>
          <a:p>
            <a:pPr algn="r"/>
            <a:r>
              <a:rPr lang="fa-IR" sz="2700" b="1">
                <a:solidFill>
                  <a:schemeClr val="bg2">
                    <a:lumMod val="10000"/>
                  </a:schemeClr>
                </a:solidFill>
              </a:rPr>
              <a:t>● استاد: دکتر وحید مظفری</a:t>
            </a:r>
          </a:p>
          <a:p>
            <a:pPr algn="r"/>
            <a:r>
              <a:rPr lang="fa-IR" sz="2700" b="1">
                <a:solidFill>
                  <a:schemeClr val="bg2">
                    <a:lumMod val="10000"/>
                  </a:schemeClr>
                </a:solidFill>
              </a:rPr>
              <a:t>● دانشجو: فاطمه خدائی</a:t>
            </a:r>
          </a:p>
          <a:p>
            <a:pPr algn="r"/>
            <a:r>
              <a:rPr lang="fa-IR" sz="2700" b="1">
                <a:solidFill>
                  <a:schemeClr val="bg2">
                    <a:lumMod val="10000"/>
                  </a:schemeClr>
                </a:solidFill>
              </a:rPr>
              <a:t>● منبع : انجمن پسته ایران</a:t>
            </a:r>
          </a:p>
          <a:p>
            <a:pPr algn="r"/>
            <a:r>
              <a:rPr lang="fa-IR" sz="2700" b="1">
                <a:solidFill>
                  <a:schemeClr val="bg2">
                    <a:lumMod val="10000"/>
                  </a:schemeClr>
                </a:solidFill>
              </a:rPr>
              <a:t>● آبان ۱۴۰۳</a:t>
            </a:r>
          </a:p>
        </p:txBody>
      </p:sp>
      <p:sp>
        <p:nvSpPr>
          <p:cNvPr id="6" name="کادر متن 5">
            <a:extLst>
              <a:ext uri="{FF2B5EF4-FFF2-40B4-BE49-F238E27FC236}">
                <a16:creationId xmlns:a16="http://schemas.microsoft.com/office/drawing/2014/main" id="{0969CF71-A547-D441-B26A-55123449BBFE}"/>
              </a:ext>
            </a:extLst>
          </p:cNvPr>
          <p:cNvSpPr txBox="1"/>
          <p:nvPr/>
        </p:nvSpPr>
        <p:spPr>
          <a:xfrm>
            <a:off x="144224" y="59484"/>
            <a:ext cx="61286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s" sz="3600" b="1" dirty="0">
                <a:solidFill>
                  <a:srgbClr val="FF0000"/>
                </a:solidFill>
              </a:rPr>
              <a:t>2</a:t>
            </a:r>
            <a:endParaRPr lang="fa-IR" sz="3600" b="1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32715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تصویر 5">
            <a:extLst>
              <a:ext uri="{FF2B5EF4-FFF2-40B4-BE49-F238E27FC236}">
                <a16:creationId xmlns:a16="http://schemas.microsoft.com/office/drawing/2014/main" id="{477CF647-36EE-5045-8846-47E2CD07F8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39" y="2325507"/>
            <a:ext cx="3350278" cy="253364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کادر متن 5">
            <a:extLst>
              <a:ext uri="{FF2B5EF4-FFF2-40B4-BE49-F238E27FC236}">
                <a16:creationId xmlns:a16="http://schemas.microsoft.com/office/drawing/2014/main" id="{2EEDB336-BDE2-B54C-B71F-9FE5ABEB4EE4}"/>
              </a:ext>
            </a:extLst>
          </p:cNvPr>
          <p:cNvSpPr txBox="1"/>
          <p:nvPr/>
        </p:nvSpPr>
        <p:spPr>
          <a:xfrm>
            <a:off x="4059042" y="2913259"/>
            <a:ext cx="1028700" cy="1028700"/>
          </a:xfrm>
          <a:prstGeom prst="rect">
            <a:avLst/>
          </a:prstGeom>
          <a:noFill/>
        </p:spPr>
        <p:txBody>
          <a:bodyPr wrap="square" lIns="51435" tIns="25718" rIns="51435" bIns="25718" rtlCol="1">
            <a:spAutoFit/>
          </a:bodyPr>
          <a:lstStyle/>
          <a:p>
            <a:pPr algn="r"/>
            <a:endParaRPr lang="fa-IR" sz="1013"/>
          </a:p>
        </p:txBody>
      </p:sp>
      <p:sp>
        <p:nvSpPr>
          <p:cNvPr id="11" name="کادر متن 10">
            <a:extLst>
              <a:ext uri="{FF2B5EF4-FFF2-40B4-BE49-F238E27FC236}">
                <a16:creationId xmlns:a16="http://schemas.microsoft.com/office/drawing/2014/main" id="{58767958-B83E-B148-9ECB-7EE127D3A3AF}"/>
              </a:ext>
            </a:extLst>
          </p:cNvPr>
          <p:cNvSpPr txBox="1"/>
          <p:nvPr/>
        </p:nvSpPr>
        <p:spPr>
          <a:xfrm>
            <a:off x="3980089" y="3025787"/>
            <a:ext cx="4827072" cy="2654573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fa-IR" sz="2400">
                <a:solidFill>
                  <a:schemeClr val="bg2">
                    <a:lumMod val="10000"/>
                  </a:schemeClr>
                </a:solidFill>
                <a:effectLst/>
              </a:rPr>
              <a:t>در حال حاضر پایه یو سی بی وان شناخته شده ترین پایه پسته دنیا است. </a:t>
            </a:r>
            <a:br>
              <a:rPr lang="fa-IR" sz="2400">
                <a:solidFill>
                  <a:schemeClr val="bg2">
                    <a:lumMod val="10000"/>
                  </a:schemeClr>
                </a:solidFill>
              </a:rPr>
            </a:br>
            <a:r>
              <a:rPr lang="fa-IR" sz="2400">
                <a:solidFill>
                  <a:schemeClr val="bg2">
                    <a:lumMod val="10000"/>
                  </a:schemeClr>
                </a:solidFill>
                <a:effectLst/>
              </a:rPr>
              <a:t>هیبریدی بین دو گونه وحشی پسته </a:t>
            </a:r>
            <a:r>
              <a:rPr lang="af-ZA" sz="2400" i="1">
                <a:solidFill>
                  <a:schemeClr val="bg2">
                    <a:lumMod val="10000"/>
                  </a:schemeClr>
                </a:solidFill>
                <a:effectLst/>
              </a:rPr>
              <a:t>Pistacia atlantica</a:t>
            </a:r>
            <a:r>
              <a:rPr lang="af-ZA" sz="2400">
                <a:solidFill>
                  <a:schemeClr val="bg2">
                    <a:lumMod val="10000"/>
                  </a:schemeClr>
                </a:solidFill>
                <a:effectLst/>
              </a:rPr>
              <a:t> </a:t>
            </a:r>
            <a:r>
              <a:rPr lang="fa-IR" sz="2400">
                <a:solidFill>
                  <a:schemeClr val="bg2">
                    <a:lumMod val="10000"/>
                  </a:schemeClr>
                </a:solidFill>
                <a:effectLst/>
              </a:rPr>
              <a:t> و</a:t>
            </a:r>
            <a:r>
              <a:rPr lang="af-ZA" sz="2400" i="1">
                <a:solidFill>
                  <a:schemeClr val="bg2">
                    <a:lumMod val="10000"/>
                  </a:schemeClr>
                </a:solidFill>
                <a:effectLst/>
              </a:rPr>
              <a:t>Pistacia integerima</a:t>
            </a:r>
            <a:r>
              <a:rPr lang="af-ZA" sz="2400">
                <a:solidFill>
                  <a:schemeClr val="bg2">
                    <a:lumMod val="10000"/>
                  </a:schemeClr>
                </a:solidFill>
                <a:effectLst/>
              </a:rPr>
              <a:t> </a:t>
            </a:r>
            <a:r>
              <a:rPr lang="fa-IR" sz="2400">
                <a:solidFill>
                  <a:schemeClr val="bg2">
                    <a:lumMod val="10000"/>
                  </a:schemeClr>
                </a:solidFill>
                <a:effectLst/>
              </a:rPr>
              <a:t> است و به کشورآمریکا تعلق دارد.</a:t>
            </a:r>
            <a:br>
              <a:rPr lang="fa-IR" sz="2400">
                <a:solidFill>
                  <a:schemeClr val="bg2">
                    <a:lumMod val="10000"/>
                  </a:schemeClr>
                </a:solidFill>
              </a:rPr>
            </a:br>
            <a:r>
              <a:rPr lang="fa-IR" sz="2400">
                <a:solidFill>
                  <a:schemeClr val="bg2">
                    <a:lumMod val="10000"/>
                  </a:schemeClr>
                </a:solidFill>
              </a:rPr>
              <a:t>و </a:t>
            </a:r>
            <a:r>
              <a:rPr lang="fa-IR" sz="2400">
                <a:solidFill>
                  <a:schemeClr val="bg2">
                    <a:lumMod val="10000"/>
                  </a:schemeClr>
                </a:solidFill>
                <a:effectLst/>
              </a:rPr>
              <a:t>هم اکنون به عنوان بهترین و پرمحصول‌ترین پایه پسته موجود در دنیا شناخته می‌شود.</a:t>
            </a:r>
            <a:endParaRPr lang="fa-IR" sz="24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کادر متن 3">
            <a:extLst>
              <a:ext uri="{FF2B5EF4-FFF2-40B4-BE49-F238E27FC236}">
                <a16:creationId xmlns:a16="http://schemas.microsoft.com/office/drawing/2014/main" id="{49C8D309-092C-D445-A351-18F242649615}"/>
              </a:ext>
            </a:extLst>
          </p:cNvPr>
          <p:cNvSpPr txBox="1"/>
          <p:nvPr/>
        </p:nvSpPr>
        <p:spPr>
          <a:xfrm>
            <a:off x="-216310" y="157316"/>
            <a:ext cx="107171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36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3</a:t>
            </a:fld>
            <a:endParaRPr lang="fa-IR"/>
          </a:p>
        </p:txBody>
      </p:sp>
      <p:pic>
        <p:nvPicPr>
          <p:cNvPr id="5" name="تصویر 6">
            <a:extLst>
              <a:ext uri="{FF2B5EF4-FFF2-40B4-BE49-F238E27FC236}">
                <a16:creationId xmlns:a16="http://schemas.microsoft.com/office/drawing/2014/main" id="{64BA9096-838B-DD4C-B3B2-E90E5120BC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228" y="1084886"/>
            <a:ext cx="4080793" cy="14903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12635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تصویر 3">
            <a:extLst>
              <a:ext uri="{FF2B5EF4-FFF2-40B4-BE49-F238E27FC236}">
                <a16:creationId xmlns:a16="http://schemas.microsoft.com/office/drawing/2014/main" id="{927C7C4E-DB08-A344-B6CC-D6F9F87D8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281" y="851124"/>
            <a:ext cx="3623438" cy="1039874"/>
          </a:xfrm>
          <a:prstGeom prst="rect">
            <a:avLst/>
          </a:prstGeom>
        </p:spPr>
      </p:pic>
      <p:sp>
        <p:nvSpPr>
          <p:cNvPr id="4" name="کادر متن 3">
            <a:extLst>
              <a:ext uri="{FF2B5EF4-FFF2-40B4-BE49-F238E27FC236}">
                <a16:creationId xmlns:a16="http://schemas.microsoft.com/office/drawing/2014/main" id="{D3CF0DFE-AE1C-4648-9801-BAF7C4F3F39F}"/>
              </a:ext>
            </a:extLst>
          </p:cNvPr>
          <p:cNvSpPr txBox="1"/>
          <p:nvPr/>
        </p:nvSpPr>
        <p:spPr>
          <a:xfrm rot="10800000" flipV="1">
            <a:off x="5160096" y="2369190"/>
            <a:ext cx="3360536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1">
            <a:spAutoFit/>
          </a:bodyPr>
          <a:lstStyle/>
          <a:p>
            <a:pPr algn="r"/>
            <a:r>
              <a:rPr lang="fa-IR" sz="2400" b="1">
                <a:solidFill>
                  <a:schemeClr val="accent4"/>
                </a:solidFill>
              </a:rPr>
              <a:t>رشد سریع و زودرس بودن</a:t>
            </a:r>
          </a:p>
        </p:txBody>
      </p:sp>
      <p:sp>
        <p:nvSpPr>
          <p:cNvPr id="5" name="کادر متن 4">
            <a:extLst>
              <a:ext uri="{FF2B5EF4-FFF2-40B4-BE49-F238E27FC236}">
                <a16:creationId xmlns:a16="http://schemas.microsoft.com/office/drawing/2014/main" id="{4A76F99A-C635-804F-9B3A-944A0B936681}"/>
              </a:ext>
            </a:extLst>
          </p:cNvPr>
          <p:cNvSpPr txBox="1"/>
          <p:nvPr/>
        </p:nvSpPr>
        <p:spPr>
          <a:xfrm rot="10800000" flipV="1">
            <a:off x="1542882" y="2363965"/>
            <a:ext cx="1949077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fa-IR" sz="2400" b="1">
                <a:solidFill>
                  <a:schemeClr val="accent4"/>
                </a:solidFill>
              </a:rPr>
              <a:t>عملکرد بالا</a:t>
            </a:r>
          </a:p>
        </p:txBody>
      </p:sp>
      <p:sp>
        <p:nvSpPr>
          <p:cNvPr id="7" name="کادر متن 6">
            <a:extLst>
              <a:ext uri="{FF2B5EF4-FFF2-40B4-BE49-F238E27FC236}">
                <a16:creationId xmlns:a16="http://schemas.microsoft.com/office/drawing/2014/main" id="{CDE3C205-15B6-714D-9411-7BE2AD342432}"/>
              </a:ext>
            </a:extLst>
          </p:cNvPr>
          <p:cNvSpPr txBox="1"/>
          <p:nvPr/>
        </p:nvSpPr>
        <p:spPr>
          <a:xfrm>
            <a:off x="5160096" y="3072781"/>
            <a:ext cx="3360536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r"/>
            <a:r>
              <a:rPr lang="fa-IR" sz="2400">
                <a:solidFill>
                  <a:schemeClr val="bg2">
                    <a:lumMod val="10000"/>
                  </a:schemeClr>
                </a:solidFill>
              </a:rPr>
              <a:t>به سرعت رشد میکند و در نتیجه زودتربه باردهی میرسد.</a:t>
            </a:r>
          </a:p>
        </p:txBody>
      </p:sp>
      <p:sp>
        <p:nvSpPr>
          <p:cNvPr id="8" name="کادر متن 7">
            <a:extLst>
              <a:ext uri="{FF2B5EF4-FFF2-40B4-BE49-F238E27FC236}">
                <a16:creationId xmlns:a16="http://schemas.microsoft.com/office/drawing/2014/main" id="{B0D7C04D-E77F-7D41-AC4C-D316DC836ACD}"/>
              </a:ext>
            </a:extLst>
          </p:cNvPr>
          <p:cNvSpPr txBox="1"/>
          <p:nvPr/>
        </p:nvSpPr>
        <p:spPr>
          <a:xfrm rot="10800000" flipV="1">
            <a:off x="969194" y="3062333"/>
            <a:ext cx="2522765" cy="10618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r"/>
            <a:r>
              <a:rPr lang="fa-IR" sz="2100">
                <a:solidFill>
                  <a:schemeClr val="bg2">
                    <a:lumMod val="10000"/>
                  </a:schemeClr>
                </a:solidFill>
              </a:rPr>
              <a:t>به طور کلی این پایه باعث افزایش عملکرد و تولید محصول بیشتر خواهد شد. </a:t>
            </a:r>
          </a:p>
        </p:txBody>
      </p:sp>
      <p:sp>
        <p:nvSpPr>
          <p:cNvPr id="13" name="کادر متن 12">
            <a:extLst>
              <a:ext uri="{FF2B5EF4-FFF2-40B4-BE49-F238E27FC236}">
                <a16:creationId xmlns:a16="http://schemas.microsoft.com/office/drawing/2014/main" id="{FC484BE4-77E6-8C4E-9DAB-C4E0EEC6ADDA}"/>
              </a:ext>
            </a:extLst>
          </p:cNvPr>
          <p:cNvSpPr txBox="1"/>
          <p:nvPr/>
        </p:nvSpPr>
        <p:spPr>
          <a:xfrm rot="10800000" flipV="1">
            <a:off x="5235939" y="5107279"/>
            <a:ext cx="3284693" cy="10618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r"/>
            <a:r>
              <a:rPr lang="fa-IR" sz="2100">
                <a:solidFill>
                  <a:schemeClr val="bg2">
                    <a:lumMod val="10000"/>
                  </a:schemeClr>
                </a:solidFill>
              </a:rPr>
              <a:t>این پایه با ا</a:t>
            </a:r>
            <a:r>
              <a:rPr lang="fas" sz="2100">
                <a:solidFill>
                  <a:schemeClr val="bg2">
                    <a:lumMod val="10000"/>
                  </a:schemeClr>
                </a:solidFill>
              </a:rPr>
              <a:t>ک</a:t>
            </a:r>
            <a:r>
              <a:rPr lang="fa-IR" sz="2100">
                <a:solidFill>
                  <a:schemeClr val="bg2">
                    <a:lumMod val="10000"/>
                  </a:schemeClr>
                </a:solidFill>
              </a:rPr>
              <a:t>ثر ارقام پسته سازگاری خوبی دارد و میتوان از آن برای پیوند ارقام مختلف استفاده کرد.</a:t>
            </a:r>
          </a:p>
        </p:txBody>
      </p:sp>
      <p:sp>
        <p:nvSpPr>
          <p:cNvPr id="15" name="کادر متن 14">
            <a:extLst>
              <a:ext uri="{FF2B5EF4-FFF2-40B4-BE49-F238E27FC236}">
                <a16:creationId xmlns:a16="http://schemas.microsoft.com/office/drawing/2014/main" id="{78177D48-5822-1A46-B001-3CE140A21888}"/>
              </a:ext>
            </a:extLst>
          </p:cNvPr>
          <p:cNvSpPr txBox="1"/>
          <p:nvPr/>
        </p:nvSpPr>
        <p:spPr>
          <a:xfrm rot="10800000" flipV="1">
            <a:off x="5450490" y="4418785"/>
            <a:ext cx="3070142" cy="41549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1">
            <a:spAutoFit/>
          </a:bodyPr>
          <a:lstStyle/>
          <a:p>
            <a:pPr algn="r"/>
            <a:r>
              <a:rPr lang="fa-IR" sz="2100" b="1">
                <a:solidFill>
                  <a:schemeClr val="accent4"/>
                </a:solidFill>
              </a:rPr>
              <a:t>سازگاری با انواع ارقام پسته</a:t>
            </a:r>
          </a:p>
        </p:txBody>
      </p:sp>
      <p:sp>
        <p:nvSpPr>
          <p:cNvPr id="16" name="کادر متن 15">
            <a:extLst>
              <a:ext uri="{FF2B5EF4-FFF2-40B4-BE49-F238E27FC236}">
                <a16:creationId xmlns:a16="http://schemas.microsoft.com/office/drawing/2014/main" id="{1E768EA4-5616-3B45-882B-5C914978AC33}"/>
              </a:ext>
            </a:extLst>
          </p:cNvPr>
          <p:cNvSpPr txBox="1"/>
          <p:nvPr/>
        </p:nvSpPr>
        <p:spPr>
          <a:xfrm>
            <a:off x="969194" y="4522989"/>
            <a:ext cx="2522765" cy="41549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1">
            <a:spAutoFit/>
          </a:bodyPr>
          <a:lstStyle/>
          <a:p>
            <a:pPr algn="r"/>
            <a:r>
              <a:rPr lang="fa-IR" sz="2100" b="1">
                <a:solidFill>
                  <a:schemeClr val="accent4"/>
                </a:solidFill>
              </a:rPr>
              <a:t>مقاومت به بیماری ها</a:t>
            </a:r>
          </a:p>
        </p:txBody>
      </p:sp>
      <p:sp>
        <p:nvSpPr>
          <p:cNvPr id="17" name="کادر متن 16">
            <a:extLst>
              <a:ext uri="{FF2B5EF4-FFF2-40B4-BE49-F238E27FC236}">
                <a16:creationId xmlns:a16="http://schemas.microsoft.com/office/drawing/2014/main" id="{4D007DF0-B74D-AB4B-9BB9-02072D677A49}"/>
              </a:ext>
            </a:extLst>
          </p:cNvPr>
          <p:cNvSpPr txBox="1"/>
          <p:nvPr/>
        </p:nvSpPr>
        <p:spPr>
          <a:xfrm rot="10800000" flipV="1">
            <a:off x="718373" y="5107281"/>
            <a:ext cx="2773586" cy="10618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r"/>
            <a:r>
              <a:rPr lang="fa-IR" sz="2100">
                <a:solidFill>
                  <a:schemeClr val="bg2">
                    <a:lumMod val="10000"/>
                  </a:schemeClr>
                </a:solidFill>
              </a:rPr>
              <a:t>این پایه بسیار نسبت به بیماری های خاکزی، قارچ و نماتد مقاوم است.</a:t>
            </a:r>
          </a:p>
        </p:txBody>
      </p:sp>
      <p:sp>
        <p:nvSpPr>
          <p:cNvPr id="6" name="کادر متن 5">
            <a:extLst>
              <a:ext uri="{FF2B5EF4-FFF2-40B4-BE49-F238E27FC236}">
                <a16:creationId xmlns:a16="http://schemas.microsoft.com/office/drawing/2014/main" id="{9C524431-E46C-6547-97D7-1D36D9D59B9A}"/>
              </a:ext>
            </a:extLst>
          </p:cNvPr>
          <p:cNvSpPr txBox="1"/>
          <p:nvPr/>
        </p:nvSpPr>
        <p:spPr>
          <a:xfrm>
            <a:off x="0" y="35128"/>
            <a:ext cx="71837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s" sz="3600" b="1" dirty="0">
                <a:solidFill>
                  <a:srgbClr val="FF0000"/>
                </a:solidFill>
              </a:rPr>
              <a:t>4</a:t>
            </a:r>
            <a:endParaRPr lang="fa-IR" sz="3600" b="1" dirty="0">
              <a:solidFill>
                <a:srgbClr val="FF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94053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تصویر 4">
            <a:extLst>
              <a:ext uri="{FF2B5EF4-FFF2-40B4-BE49-F238E27FC236}">
                <a16:creationId xmlns:a16="http://schemas.microsoft.com/office/drawing/2014/main" id="{D6BA08DB-5D6D-C844-831C-E4C750FB4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229" y="829975"/>
            <a:ext cx="3673541" cy="1078771"/>
          </a:xfrm>
          <a:prstGeom prst="rect">
            <a:avLst/>
          </a:prstGeom>
        </p:spPr>
      </p:pic>
      <p:sp>
        <p:nvSpPr>
          <p:cNvPr id="6" name="کادر متن 5">
            <a:extLst>
              <a:ext uri="{FF2B5EF4-FFF2-40B4-BE49-F238E27FC236}">
                <a16:creationId xmlns:a16="http://schemas.microsoft.com/office/drawing/2014/main" id="{E448DF4F-2313-8E49-BFCF-1ABE9C41800B}"/>
              </a:ext>
            </a:extLst>
          </p:cNvPr>
          <p:cNvSpPr txBox="1"/>
          <p:nvPr/>
        </p:nvSpPr>
        <p:spPr>
          <a:xfrm>
            <a:off x="5679813" y="2352298"/>
            <a:ext cx="2244437" cy="461665"/>
          </a:xfrm>
          <a:prstGeom prst="rect">
            <a:avLst/>
          </a:prstGeom>
          <a:solidFill>
            <a:schemeClr val="accent4"/>
          </a:solidFill>
          <a:ln>
            <a:solidFill>
              <a:srgbClr val="002060"/>
            </a:solidFill>
          </a:ln>
        </p:spPr>
        <p:txBody>
          <a:bodyPr wrap="square" rtlCol="1">
            <a:spAutoFit/>
          </a:bodyPr>
          <a:lstStyle/>
          <a:p>
            <a:pPr marL="342900" indent="-342900" algn="r">
              <a:buFont typeface="Wingdings" panose="05000000000000000000" pitchFamily="2" charset="2"/>
              <a:buChar char="q"/>
            </a:pPr>
            <a:r>
              <a:rPr lang="fas" sz="2400" b="1" dirty="0">
                <a:solidFill>
                  <a:srgbClr val="002060"/>
                </a:solidFill>
              </a:rPr>
              <a:t>حساسیت به دما</a:t>
            </a:r>
            <a:endParaRPr lang="fa-IR" sz="2400" b="1" dirty="0">
              <a:solidFill>
                <a:srgbClr val="002060"/>
              </a:solidFill>
            </a:endParaRPr>
          </a:p>
        </p:txBody>
      </p:sp>
      <p:sp>
        <p:nvSpPr>
          <p:cNvPr id="7" name="کادر متن 6">
            <a:extLst>
              <a:ext uri="{FF2B5EF4-FFF2-40B4-BE49-F238E27FC236}">
                <a16:creationId xmlns:a16="http://schemas.microsoft.com/office/drawing/2014/main" id="{70E98E4C-1A61-1149-8C92-C1F4E645B181}"/>
              </a:ext>
            </a:extLst>
          </p:cNvPr>
          <p:cNvSpPr txBox="1"/>
          <p:nvPr/>
        </p:nvSpPr>
        <p:spPr>
          <a:xfrm>
            <a:off x="1073197" y="2360141"/>
            <a:ext cx="2778641" cy="461665"/>
          </a:xfrm>
          <a:prstGeom prst="rect">
            <a:avLst/>
          </a:prstGeom>
          <a:solidFill>
            <a:schemeClr val="accent4"/>
          </a:solidFill>
          <a:ln>
            <a:solidFill>
              <a:srgbClr val="002060"/>
            </a:solidFill>
          </a:ln>
        </p:spPr>
        <p:txBody>
          <a:bodyPr wrap="square" rtlCol="1">
            <a:spAutoFit/>
          </a:bodyPr>
          <a:lstStyle/>
          <a:p>
            <a:pPr marL="342900" indent="-342900" algn="r">
              <a:buFont typeface="Wingdings" panose="05000000000000000000" pitchFamily="2" charset="2"/>
              <a:buChar char="q"/>
            </a:pPr>
            <a:r>
              <a:rPr lang="fas" sz="2400" b="1" dirty="0">
                <a:solidFill>
                  <a:srgbClr val="002060"/>
                </a:solidFill>
              </a:rPr>
              <a:t>حساس به شوری زیاد</a:t>
            </a:r>
            <a:endParaRPr lang="fa-IR" sz="2400" b="1" dirty="0">
              <a:solidFill>
                <a:srgbClr val="002060"/>
              </a:solidFill>
            </a:endParaRPr>
          </a:p>
        </p:txBody>
      </p:sp>
      <p:sp>
        <p:nvSpPr>
          <p:cNvPr id="9" name="کادر متن 8">
            <a:extLst>
              <a:ext uri="{FF2B5EF4-FFF2-40B4-BE49-F238E27FC236}">
                <a16:creationId xmlns:a16="http://schemas.microsoft.com/office/drawing/2014/main" id="{19F8900E-0F13-BF43-A602-7EBC8F3D6583}"/>
              </a:ext>
            </a:extLst>
          </p:cNvPr>
          <p:cNvSpPr txBox="1"/>
          <p:nvPr/>
        </p:nvSpPr>
        <p:spPr>
          <a:xfrm>
            <a:off x="5833663" y="4625723"/>
            <a:ext cx="1928998" cy="461665"/>
          </a:xfrm>
          <a:prstGeom prst="rect">
            <a:avLst/>
          </a:prstGeom>
          <a:solidFill>
            <a:schemeClr val="accent4"/>
          </a:solidFill>
          <a:ln>
            <a:solidFill>
              <a:srgbClr val="002060"/>
            </a:solidFill>
          </a:ln>
        </p:spPr>
        <p:txBody>
          <a:bodyPr wrap="square" rtlCol="1">
            <a:spAutoFit/>
          </a:bodyPr>
          <a:lstStyle/>
          <a:p>
            <a:pPr marL="342900" indent="-342900" algn="r">
              <a:buFont typeface="Wingdings" panose="05000000000000000000" pitchFamily="2" charset="2"/>
              <a:buChar char="q"/>
            </a:pPr>
            <a:r>
              <a:rPr lang="fas" sz="2400" b="1" dirty="0">
                <a:solidFill>
                  <a:srgbClr val="002060"/>
                </a:solidFill>
              </a:rPr>
              <a:t>نیاز آبی زیاد</a:t>
            </a:r>
            <a:endParaRPr lang="fa-IR" sz="2400" b="1" dirty="0">
              <a:solidFill>
                <a:srgbClr val="002060"/>
              </a:solidFill>
            </a:endParaRPr>
          </a:p>
        </p:txBody>
      </p:sp>
      <p:sp>
        <p:nvSpPr>
          <p:cNvPr id="10" name="کادر متن 9">
            <a:extLst>
              <a:ext uri="{FF2B5EF4-FFF2-40B4-BE49-F238E27FC236}">
                <a16:creationId xmlns:a16="http://schemas.microsoft.com/office/drawing/2014/main" id="{D68925E6-9EF9-BA47-87C8-F1C0D216DB12}"/>
              </a:ext>
            </a:extLst>
          </p:cNvPr>
          <p:cNvSpPr txBox="1"/>
          <p:nvPr/>
        </p:nvSpPr>
        <p:spPr>
          <a:xfrm>
            <a:off x="541736" y="4596705"/>
            <a:ext cx="3709090" cy="461665"/>
          </a:xfrm>
          <a:prstGeom prst="rect">
            <a:avLst/>
          </a:prstGeom>
          <a:solidFill>
            <a:schemeClr val="accent4"/>
          </a:solidFill>
          <a:ln>
            <a:solidFill>
              <a:srgbClr val="002060"/>
            </a:solidFill>
          </a:ln>
        </p:spPr>
        <p:txBody>
          <a:bodyPr wrap="square" rtlCol="1">
            <a:spAutoFit/>
          </a:bodyPr>
          <a:lstStyle/>
          <a:p>
            <a:pPr marL="342900" indent="-342900" algn="r">
              <a:buFont typeface="Wingdings" panose="05000000000000000000" pitchFamily="2" charset="2"/>
              <a:buChar char="q"/>
            </a:pPr>
            <a:r>
              <a:rPr lang="fas" sz="2400" b="1" dirty="0">
                <a:solidFill>
                  <a:srgbClr val="002060"/>
                </a:solidFill>
              </a:rPr>
              <a:t>نیاز کودی  بالا و تغذیه  مناسب</a:t>
            </a:r>
            <a:endParaRPr lang="fa-IR" sz="2400" b="1" dirty="0">
              <a:solidFill>
                <a:srgbClr val="002060"/>
              </a:solidFill>
            </a:endParaRPr>
          </a:p>
        </p:txBody>
      </p:sp>
      <p:sp>
        <p:nvSpPr>
          <p:cNvPr id="11" name="کادر متن 10">
            <a:extLst>
              <a:ext uri="{FF2B5EF4-FFF2-40B4-BE49-F238E27FC236}">
                <a16:creationId xmlns:a16="http://schemas.microsoft.com/office/drawing/2014/main" id="{7030EB9B-E71B-2B46-860A-9ABD996A00E3}"/>
              </a:ext>
            </a:extLst>
          </p:cNvPr>
          <p:cNvSpPr txBox="1"/>
          <p:nvPr/>
        </p:nvSpPr>
        <p:spPr>
          <a:xfrm>
            <a:off x="-298403" y="134934"/>
            <a:ext cx="1371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36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" name="کادر متن 1">
            <a:extLst>
              <a:ext uri="{FF2B5EF4-FFF2-40B4-BE49-F238E27FC236}">
                <a16:creationId xmlns:a16="http://schemas.microsoft.com/office/drawing/2014/main" id="{6C353B7D-614B-FF43-AAC3-CAC520BEA876}"/>
              </a:ext>
            </a:extLst>
          </p:cNvPr>
          <p:cNvSpPr txBox="1"/>
          <p:nvPr/>
        </p:nvSpPr>
        <p:spPr>
          <a:xfrm>
            <a:off x="5029020" y="2969309"/>
            <a:ext cx="3538286" cy="13234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wrap="square" rtlCol="1">
            <a:spAutoFit/>
          </a:bodyPr>
          <a:lstStyle/>
          <a:p>
            <a:pPr algn="r"/>
            <a:r>
              <a:rPr lang="fa-IR" sz="2000">
                <a:solidFill>
                  <a:schemeClr val="bg2">
                    <a:lumMod val="10000"/>
                  </a:schemeClr>
                </a:solidFill>
              </a:rPr>
              <a:t>حساس به دماهای شدید چه گرم و چه سرد است که این موضوع میتواند منجر به کاهش محصول، آسیب به برگها و حتی مرگ درخت شود.</a:t>
            </a:r>
          </a:p>
        </p:txBody>
      </p:sp>
      <p:sp>
        <p:nvSpPr>
          <p:cNvPr id="13" name="کادر متن 12">
            <a:extLst>
              <a:ext uri="{FF2B5EF4-FFF2-40B4-BE49-F238E27FC236}">
                <a16:creationId xmlns:a16="http://schemas.microsoft.com/office/drawing/2014/main" id="{93E5426C-D8A0-8C4D-8A71-6F2ADB4F9E7A}"/>
              </a:ext>
            </a:extLst>
          </p:cNvPr>
          <p:cNvSpPr txBox="1"/>
          <p:nvPr/>
        </p:nvSpPr>
        <p:spPr>
          <a:xfrm>
            <a:off x="705441" y="3054621"/>
            <a:ext cx="3153708" cy="10156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fa-IR" sz="2000">
                <a:solidFill>
                  <a:schemeClr val="bg2">
                    <a:lumMod val="10000"/>
                  </a:schemeClr>
                </a:solidFill>
                <a:effectLst/>
              </a:rPr>
              <a:t>این نوع درختان تحمل کمتری در برابر شوری، نسبت به پایه‌های معمولی و ایرانی دارند.</a:t>
            </a:r>
            <a:endParaRPr lang="fa-IR" sz="20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کادر متن 7">
            <a:extLst>
              <a:ext uri="{FF2B5EF4-FFF2-40B4-BE49-F238E27FC236}">
                <a16:creationId xmlns:a16="http://schemas.microsoft.com/office/drawing/2014/main" id="{F142157E-7CC5-B44B-A71B-140A14F7ED97}"/>
              </a:ext>
            </a:extLst>
          </p:cNvPr>
          <p:cNvSpPr txBox="1"/>
          <p:nvPr/>
        </p:nvSpPr>
        <p:spPr>
          <a:xfrm rot="10800000" flipV="1">
            <a:off x="4754180" y="5254270"/>
            <a:ext cx="4087965" cy="10156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1">
            <a:spAutoFit/>
          </a:bodyPr>
          <a:lstStyle/>
          <a:p>
            <a:pPr algn="r"/>
            <a:r>
              <a:rPr lang="fa-IR" sz="2000">
                <a:solidFill>
                  <a:schemeClr val="bg2">
                    <a:lumMod val="10000"/>
                  </a:schemeClr>
                </a:solidFill>
                <a:effectLst/>
              </a:rPr>
              <a:t>نیاز آبی متوسط تا زیاد دارد که می تواند برای کشاورزان در ایران به ویژه در مناطقی با منابع آبی محدود یا خشکسالی چالش برانگیز است.</a:t>
            </a:r>
            <a:endParaRPr lang="fa-IR" sz="20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کادر متن 13">
            <a:extLst>
              <a:ext uri="{FF2B5EF4-FFF2-40B4-BE49-F238E27FC236}">
                <a16:creationId xmlns:a16="http://schemas.microsoft.com/office/drawing/2014/main" id="{64D1B2FC-0774-CD4E-8A33-9E23CE31A1D5}"/>
              </a:ext>
            </a:extLst>
          </p:cNvPr>
          <p:cNvSpPr txBox="1"/>
          <p:nvPr/>
        </p:nvSpPr>
        <p:spPr>
          <a:xfrm>
            <a:off x="525632" y="5254270"/>
            <a:ext cx="3603367" cy="10156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1">
            <a:spAutoFit/>
          </a:bodyPr>
          <a:lstStyle/>
          <a:p>
            <a:pPr algn="r"/>
            <a:r>
              <a:rPr lang="fa-IR" sz="2000">
                <a:solidFill>
                  <a:schemeClr val="bg2">
                    <a:lumMod val="10000"/>
                  </a:schemeClr>
                </a:solidFill>
              </a:rPr>
              <a:t>این پایه در مورد عناصر مورد نیاز هم پایه متوقعی است و باید به صورت ویژه_ ای به تغذیه آن توجه کنیم.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83833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کادر متن 3">
            <a:extLst>
              <a:ext uri="{FF2B5EF4-FFF2-40B4-BE49-F238E27FC236}">
                <a16:creationId xmlns:a16="http://schemas.microsoft.com/office/drawing/2014/main" id="{CFC0F94D-1628-2B45-AB6B-B1BE51B32B8A}"/>
              </a:ext>
            </a:extLst>
          </p:cNvPr>
          <p:cNvSpPr txBox="1"/>
          <p:nvPr/>
        </p:nvSpPr>
        <p:spPr>
          <a:xfrm>
            <a:off x="1407405" y="2557694"/>
            <a:ext cx="6329187" cy="3604341"/>
          </a:xfrm>
          <a:prstGeom prst="rect">
            <a:avLst/>
          </a:prstGeom>
          <a:solidFill>
            <a:schemeClr val="accent4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1">
            <a:spAutoFit/>
          </a:bodyPr>
          <a:lstStyle/>
          <a:p>
            <a:pPr algn="r"/>
            <a:r>
              <a:rPr lang="fa-IR" sz="2800"/>
              <a:t>پس برای داشتن باغی با شرایط مطلوب:</a:t>
            </a:r>
          </a:p>
          <a:p>
            <a:pPr algn="r"/>
            <a:r>
              <a:rPr lang="fa-IR" sz="2800" b="1"/>
              <a:t>در گام اول</a:t>
            </a:r>
            <a:r>
              <a:rPr lang="fa-IR" sz="2800"/>
              <a:t>: بررسی شرایط اقلیمی سازگار با پایه، توجه به کیفیت و کمیت آب و بررسی شوری خاک است.</a:t>
            </a:r>
          </a:p>
          <a:p>
            <a:pPr algn="r"/>
            <a:r>
              <a:rPr lang="fa-IR" sz="2800" b="1"/>
              <a:t> در گام دوم:</a:t>
            </a:r>
            <a:r>
              <a:rPr lang="fa-IR" sz="2800"/>
              <a:t> مدیریت مناسب با این پایه است که با مدیریت صحیح و توجه به نیازهای منحصربه ‌فرد این محصول می‌توان بر این چالش‌ها فائق آمد و به برداشت‌های موفق و سودآوری دست یافت.</a:t>
            </a:r>
          </a:p>
        </p:txBody>
      </p:sp>
      <p:sp>
        <p:nvSpPr>
          <p:cNvPr id="5" name="کادر متن 4">
            <a:extLst>
              <a:ext uri="{FF2B5EF4-FFF2-40B4-BE49-F238E27FC236}">
                <a16:creationId xmlns:a16="http://schemas.microsoft.com/office/drawing/2014/main" id="{EC0A209E-A996-BA46-9000-93D6C310EB04}"/>
              </a:ext>
            </a:extLst>
          </p:cNvPr>
          <p:cNvSpPr txBox="1"/>
          <p:nvPr/>
        </p:nvSpPr>
        <p:spPr>
          <a:xfrm>
            <a:off x="784490" y="695965"/>
            <a:ext cx="7575016" cy="156966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r"/>
            <a:r>
              <a:rPr lang="fa-IR" sz="2400" b="1"/>
              <a:t>با توجه به ویژگی های گفته شده اگر در مناطقی با بادهای سوزان و شنی، خاک شورو مناطقی که دارای کمیت و کیفیت پایین آب آبیاری و همچنین مناطقی که دارای سرمای زودرس پاییزه و یا سرمای دیررس بهاره می باشد این پایه را کشت کنیم قطعا نمیتوانیم جواب مطلوبی بگیریم.</a:t>
            </a:r>
          </a:p>
        </p:txBody>
      </p:sp>
      <p:sp>
        <p:nvSpPr>
          <p:cNvPr id="7" name="کادر متن 6">
            <a:extLst>
              <a:ext uri="{FF2B5EF4-FFF2-40B4-BE49-F238E27FC236}">
                <a16:creationId xmlns:a16="http://schemas.microsoft.com/office/drawing/2014/main" id="{0C105CB8-A972-FB4E-B22F-86D020A33A14}"/>
              </a:ext>
            </a:extLst>
          </p:cNvPr>
          <p:cNvSpPr txBox="1"/>
          <p:nvPr/>
        </p:nvSpPr>
        <p:spPr>
          <a:xfrm>
            <a:off x="344541" y="114214"/>
            <a:ext cx="43994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3600" b="1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23620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تصویر 7">
            <a:extLst>
              <a:ext uri="{FF2B5EF4-FFF2-40B4-BE49-F238E27FC236}">
                <a16:creationId xmlns:a16="http://schemas.microsoft.com/office/drawing/2014/main" id="{D26D5A0A-A6A1-274B-BB4A-F4FFA50DB3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817" y="264404"/>
            <a:ext cx="5290365" cy="1058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ویر 8">
            <a:extLst>
              <a:ext uri="{FF2B5EF4-FFF2-40B4-BE49-F238E27FC236}">
                <a16:creationId xmlns:a16="http://schemas.microsoft.com/office/drawing/2014/main" id="{0D71FE5E-8330-F642-8D86-A9C4CED70C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01" y="2653538"/>
            <a:ext cx="7505395" cy="4012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کادر متن 13">
            <a:extLst>
              <a:ext uri="{FF2B5EF4-FFF2-40B4-BE49-F238E27FC236}">
                <a16:creationId xmlns:a16="http://schemas.microsoft.com/office/drawing/2014/main" id="{310CA6E2-03F7-7840-922E-FCB3A8E0D983}"/>
              </a:ext>
            </a:extLst>
          </p:cNvPr>
          <p:cNvSpPr txBox="1"/>
          <p:nvPr/>
        </p:nvSpPr>
        <p:spPr>
          <a:xfrm>
            <a:off x="310376" y="1322477"/>
            <a:ext cx="835447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2400"/>
              <a:t>● به طور کلی این پایه در سالهای اخیر رضایتمندی خریداران درایران را هم در پی داشته است اما با توجه به شرایط اقلیمی و مدیریت باغات،  گاها سرخشکیدگی و علائم آسیب از شوری دیده شده است.</a:t>
            </a:r>
          </a:p>
        </p:txBody>
      </p:sp>
      <p:sp>
        <p:nvSpPr>
          <p:cNvPr id="18" name="کادر متن 17">
            <a:extLst>
              <a:ext uri="{FF2B5EF4-FFF2-40B4-BE49-F238E27FC236}">
                <a16:creationId xmlns:a16="http://schemas.microsoft.com/office/drawing/2014/main" id="{A4068FE3-51DE-2942-8F75-24DA29C88BBA}"/>
              </a:ext>
            </a:extLst>
          </p:cNvPr>
          <p:cNvSpPr txBox="1"/>
          <p:nvPr/>
        </p:nvSpPr>
        <p:spPr>
          <a:xfrm flipH="1">
            <a:off x="310374" y="264404"/>
            <a:ext cx="61385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36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20634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تصویر 5">
            <a:extLst>
              <a:ext uri="{FF2B5EF4-FFF2-40B4-BE49-F238E27FC236}">
                <a16:creationId xmlns:a16="http://schemas.microsoft.com/office/drawing/2014/main" id="{28A96306-FB58-F841-AEE6-AF88D7A4806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19" y="1355805"/>
            <a:ext cx="7371362" cy="414639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5126-340E-7A44-805B-D151F9545895}" type="slidenum">
              <a:rPr lang="fa-IR" smtClean="0"/>
              <a:t>8</a:t>
            </a:fld>
            <a:endParaRPr lang="fa-IR"/>
          </a:p>
        </p:txBody>
      </p:sp>
      <p:sp>
        <p:nvSpPr>
          <p:cNvPr id="3" name="کادر متن 2">
            <a:extLst>
              <a:ext uri="{FF2B5EF4-FFF2-40B4-BE49-F238E27FC236}">
                <a16:creationId xmlns:a16="http://schemas.microsoft.com/office/drawing/2014/main" id="{782924DC-D10A-D34B-9E9D-8141BDF84088}"/>
              </a:ext>
            </a:extLst>
          </p:cNvPr>
          <p:cNvSpPr txBox="1"/>
          <p:nvPr/>
        </p:nvSpPr>
        <p:spPr>
          <a:xfrm>
            <a:off x="-1264635" y="19100"/>
            <a:ext cx="215095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3600" b="1" dirty="0">
                <a:solidFill>
                  <a:srgbClr val="FF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703446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412</Words>
  <Application>Microsoft Office PowerPoint</Application>
  <PresentationFormat>نمایش روی صفحه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طرح زمینه</vt:lpstr>
      </vt:variant>
      <vt:variant>
        <vt:i4>1</vt:i4>
      </vt:variant>
      <vt:variant>
        <vt:lpstr>عنوان های اسلاید</vt:lpstr>
      </vt:variant>
      <vt:variant>
        <vt:i4>8</vt:i4>
      </vt:variant>
    </vt:vector>
  </HeadingPairs>
  <TitlesOfParts>
    <vt:vector size="9" baseType="lpstr">
      <vt:lpstr>Office Theme</vt:lpstr>
      <vt:lpstr>ارائه PowerPoint</vt:lpstr>
      <vt:lpstr>ارائه PowerPoint</vt:lpstr>
      <vt:lpstr>ارائه PowerPoint</vt:lpstr>
      <vt:lpstr>ارائه PowerPoint</vt:lpstr>
      <vt:lpstr>ارائه PowerPoint</vt:lpstr>
      <vt:lpstr>ارائه PowerPoint</vt:lpstr>
      <vt:lpstr>ارائه PowerPoint</vt:lpstr>
      <vt:lpstr>ارائه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ارائه PowerPoint</dc:title>
  <dc:creator>کاربر ناشناخته</dc:creator>
  <cp:lastModifiedBy>کاربر ناشناخته</cp:lastModifiedBy>
  <cp:revision>25</cp:revision>
  <dcterms:created xsi:type="dcterms:W3CDTF">2022-12-21T16:39:56Z</dcterms:created>
  <dcterms:modified xsi:type="dcterms:W3CDTF">2024-11-01T09:11:58Z</dcterms:modified>
</cp:coreProperties>
</file>