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8" r:id="rId7"/>
    <p:sldId id="263" r:id="rId8"/>
    <p:sldId id="264" r:id="rId9"/>
    <p:sldId id="274" r:id="rId10"/>
    <p:sldId id="275" r:id="rId11"/>
    <p:sldId id="269" r:id="rId12"/>
    <p:sldId id="270" r:id="rId13"/>
    <p:sldId id="273" r:id="rId14"/>
    <p:sldId id="265" r:id="rId15"/>
    <p:sldId id="271" r:id="rId16"/>
    <p:sldId id="272" r:id="rId17"/>
    <p:sldId id="26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00" d="100"/>
          <a:sy n="100" d="100"/>
        </p:scale>
        <p:origin x="14" y="-2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9BE4EEF-9EF6-478A-B643-ECA248A0D773}"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1362755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BE4EEF-9EF6-478A-B643-ECA248A0D773}"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329273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BE4EEF-9EF6-478A-B643-ECA248A0D773}"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2925017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BE4EEF-9EF6-478A-B643-ECA248A0D773}"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1038426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BE4EEF-9EF6-478A-B643-ECA248A0D773}"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425328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BE4EEF-9EF6-478A-B643-ECA248A0D773}"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2017160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BE4EEF-9EF6-478A-B643-ECA248A0D773}" type="datetimeFigureOut">
              <a:rPr lang="en-US" smtClean="0"/>
              <a:t>11/12/2024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404068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BE4EEF-9EF6-478A-B643-ECA248A0D773}" type="datetimeFigureOut">
              <a:rPr lang="en-US" smtClean="0"/>
              <a:t>11/12/2024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1909317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BE4EEF-9EF6-478A-B643-ECA248A0D773}" type="datetimeFigureOut">
              <a:rPr lang="en-US" smtClean="0"/>
              <a:t>11/12/2024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212736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BE4EEF-9EF6-478A-B643-ECA248A0D773}"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634259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BE4EEF-9EF6-478A-B643-ECA248A0D773}"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F9DFC2-A53D-4331-A665-96CA0F57FF89}" type="slidenum">
              <a:rPr lang="en-US" smtClean="0"/>
              <a:t>‹#›</a:t>
            </a:fld>
            <a:endParaRPr lang="en-US"/>
          </a:p>
        </p:txBody>
      </p:sp>
    </p:spTree>
    <p:extLst>
      <p:ext uri="{BB962C8B-B14F-4D97-AF65-F5344CB8AC3E}">
        <p14:creationId xmlns:p14="http://schemas.microsoft.com/office/powerpoint/2010/main" val="188151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horzBrick">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E4EEF-9EF6-478A-B643-ECA248A0D773}" type="datetimeFigureOut">
              <a:rPr lang="en-US" smtClean="0"/>
              <a:t>11/12/2024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9DFC2-A53D-4331-A665-96CA0F57FF89}" type="slidenum">
              <a:rPr lang="en-US" smtClean="0"/>
              <a:t>‹#›</a:t>
            </a:fld>
            <a:endParaRPr lang="en-US"/>
          </a:p>
        </p:txBody>
      </p:sp>
    </p:spTree>
    <p:extLst>
      <p:ext uri="{BB962C8B-B14F-4D97-AF65-F5344CB8AC3E}">
        <p14:creationId xmlns:p14="http://schemas.microsoft.com/office/powerpoint/2010/main" val="850057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2" name="Picture 11"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
        <p:nvSpPr>
          <p:cNvPr id="14" name="Title 1"/>
          <p:cNvSpPr txBox="1">
            <a:spLocks/>
          </p:cNvSpPr>
          <p:nvPr/>
        </p:nvSpPr>
        <p:spPr>
          <a:xfrm>
            <a:off x="3023935" y="2285953"/>
            <a:ext cx="6244187" cy="28575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700" dirty="0">
                <a:solidFill>
                  <a:schemeClr val="bg1"/>
                </a:solidFill>
                <a:latin typeface="Besmellah 1" pitchFamily="2" charset="0"/>
              </a:rPr>
              <a:t>[</a:t>
            </a:r>
          </a:p>
        </p:txBody>
      </p:sp>
    </p:spTree>
    <p:extLst>
      <p:ext uri="{BB962C8B-B14F-4D97-AF65-F5344CB8AC3E}">
        <p14:creationId xmlns:p14="http://schemas.microsoft.com/office/powerpoint/2010/main" val="10670789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 calcmode="lin" valueType="num">
                                      <p:cBhvr>
                                        <p:cTn id="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3785652"/>
          </a:xfrm>
          <a:prstGeom prst="rect">
            <a:avLst/>
          </a:prstGeom>
          <a:noFill/>
        </p:spPr>
        <p:txBody>
          <a:bodyPr wrap="square">
            <a:spAutoFit/>
          </a:bodyPr>
          <a:lstStyle/>
          <a:p>
            <a:pPr algn="just" rtl="1"/>
            <a:r>
              <a:rPr lang="fa-IR" sz="2400" dirty="0">
                <a:solidFill>
                  <a:schemeClr val="bg1"/>
                </a:solidFill>
                <a:cs typeface="B Zar" panose="00000400000000000000" pitchFamily="2" charset="-78"/>
              </a:rPr>
              <a:t>بنابراین، پیشنهاد می‌شود که استفاده از سموم قارچ کش برای کاهش و کنترل این پدیده به سرعت </a:t>
            </a:r>
            <a:r>
              <a:rPr lang="fa-IR" sz="2400" dirty="0">
                <a:solidFill>
                  <a:srgbClr val="FF0000"/>
                </a:solidFill>
                <a:cs typeface="B Zar" panose="00000400000000000000" pitchFamily="2" charset="-78"/>
              </a:rPr>
              <a:t>متوقف</a:t>
            </a:r>
            <a:r>
              <a:rPr lang="fa-IR" sz="2400" dirty="0">
                <a:solidFill>
                  <a:schemeClr val="bg1"/>
                </a:solidFill>
                <a:cs typeface="B Zar" panose="00000400000000000000" pitchFamily="2" charset="-78"/>
              </a:rPr>
              <a:t> شود، چرا که تنها سبب </a:t>
            </a:r>
            <a:r>
              <a:rPr lang="fa-IR" sz="2400" dirty="0">
                <a:solidFill>
                  <a:srgbClr val="FF0000"/>
                </a:solidFill>
                <a:cs typeface="B Zar" panose="00000400000000000000" pitchFamily="2" charset="-78"/>
              </a:rPr>
              <a:t>خسارت مالی بیش‌تر به کشاورزان</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آلودگی‌های زیست محیطی </a:t>
            </a:r>
            <a:r>
              <a:rPr lang="fa-IR" sz="2400" dirty="0">
                <a:solidFill>
                  <a:schemeClr val="bg1"/>
                </a:solidFill>
                <a:cs typeface="B Zar" panose="00000400000000000000" pitchFamily="2" charset="-78"/>
              </a:rPr>
              <a:t>و</a:t>
            </a:r>
            <a:r>
              <a:rPr lang="fa-IR" sz="2400" dirty="0">
                <a:solidFill>
                  <a:srgbClr val="FF0000"/>
                </a:solidFill>
                <a:cs typeface="B Zar" panose="00000400000000000000" pitchFamily="2" charset="-78"/>
              </a:rPr>
              <a:t> خطرات بهداشتی </a:t>
            </a:r>
            <a:r>
              <a:rPr lang="fa-IR" sz="2400" dirty="0">
                <a:solidFill>
                  <a:schemeClr val="bg1"/>
                </a:solidFill>
                <a:cs typeface="B Zar" panose="00000400000000000000" pitchFamily="2" charset="-78"/>
              </a:rPr>
              <a:t>برای ساکنین منطقه خواهد شد.</a:t>
            </a:r>
          </a:p>
          <a:p>
            <a:pPr algn="just" rtl="1"/>
            <a:r>
              <a:rPr lang="fa-IR" sz="2400" dirty="0">
                <a:solidFill>
                  <a:schemeClr val="bg1"/>
                </a:solidFill>
                <a:cs typeface="B Zar" panose="00000400000000000000" pitchFamily="2" charset="-78"/>
              </a:rPr>
              <a:t>از سوی دیگر، نام‌گذاری پدیده مذکور به نام </a:t>
            </a:r>
            <a:r>
              <a:rPr lang="en-US" sz="2400" dirty="0">
                <a:solidFill>
                  <a:schemeClr val="bg1"/>
                </a:solidFill>
                <a:cs typeface="B Zar" panose="00000400000000000000" pitchFamily="2" charset="-78"/>
              </a:rPr>
              <a:t>PEL</a:t>
            </a:r>
            <a:r>
              <a:rPr lang="fa-IR" sz="2400" dirty="0">
                <a:solidFill>
                  <a:schemeClr val="bg1"/>
                </a:solidFill>
                <a:cs typeface="B Zar" panose="00000400000000000000" pitchFamily="2" charset="-78"/>
              </a:rPr>
              <a:t> با توجه به این نکته که عوامل متعددی از جمله </a:t>
            </a:r>
            <a:r>
              <a:rPr lang="fa-IR" sz="2400" dirty="0">
                <a:solidFill>
                  <a:srgbClr val="FF0000"/>
                </a:solidFill>
                <a:cs typeface="B Zar" panose="00000400000000000000" pitchFamily="2" charset="-78"/>
              </a:rPr>
              <a:t>گرما</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سرما</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ضربه</a:t>
            </a:r>
            <a:r>
              <a:rPr lang="fa-IR" sz="2400" dirty="0">
                <a:solidFill>
                  <a:schemeClr val="bg1"/>
                </a:solidFill>
                <a:cs typeface="B Zar" panose="00000400000000000000" pitchFamily="2" charset="-78"/>
              </a:rPr>
              <a:t> و </a:t>
            </a:r>
            <a:r>
              <a:rPr lang="fa-IR" sz="2400" dirty="0">
                <a:solidFill>
                  <a:srgbClr val="FF0000"/>
                </a:solidFill>
                <a:cs typeface="B Zar" panose="00000400000000000000" pitchFamily="2" charset="-78"/>
              </a:rPr>
              <a:t>نیش حشرات </a:t>
            </a:r>
            <a:r>
              <a:rPr lang="fa-IR" sz="2400" dirty="0">
                <a:solidFill>
                  <a:schemeClr val="bg1"/>
                </a:solidFill>
                <a:cs typeface="B Zar" panose="00000400000000000000" pitchFamily="2" charset="-78"/>
              </a:rPr>
              <a:t>نیز می‌توانند بر روی پوست استخوانی لکه ایجاد کنند، صحیح نیست و لزوم اصلاح در نام این پدیده برای تفکیک کردن این پدیده از سایر تیرگی‌های پوست استخوانی، وجود دارد.</a:t>
            </a:r>
          </a:p>
          <a:p>
            <a:pPr algn="just" rtl="1"/>
            <a:r>
              <a:rPr lang="fa-IR" sz="2400" dirty="0">
                <a:solidFill>
                  <a:schemeClr val="bg1"/>
                </a:solidFill>
                <a:cs typeface="B Zar" panose="00000400000000000000" pitchFamily="2" charset="-78"/>
              </a:rPr>
              <a:t>بر اساس نتایج پژوهشی در دانشگاه ولی عصر (عج) رفسنجان انجام شد، </a:t>
            </a:r>
            <a:r>
              <a:rPr lang="fa-IR" sz="2400" dirty="0">
                <a:solidFill>
                  <a:srgbClr val="FF0000"/>
                </a:solidFill>
                <a:cs typeface="B Zar" panose="00000400000000000000" pitchFamily="2" charset="-78"/>
              </a:rPr>
              <a:t>مجموعه متنوعی از خصوصیات شیمیایی </a:t>
            </a:r>
            <a:r>
              <a:rPr lang="fa-IR" sz="2400" dirty="0">
                <a:solidFill>
                  <a:schemeClr val="bg1"/>
                </a:solidFill>
                <a:cs typeface="B Zar" panose="00000400000000000000" pitchFamily="2" charset="-78"/>
              </a:rPr>
              <a:t>و </a:t>
            </a:r>
            <a:r>
              <a:rPr lang="fa-IR" sz="2400" dirty="0">
                <a:solidFill>
                  <a:srgbClr val="FF0000"/>
                </a:solidFill>
                <a:cs typeface="B Zar" panose="00000400000000000000" pitchFamily="2" charset="-78"/>
              </a:rPr>
              <a:t>تغذیه‌ای</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و تعداد محدودی از خصوصیات فیزیکی خاک‌های مناطق مورد مطالعه</a:t>
            </a:r>
            <a:r>
              <a:rPr lang="fa-IR" sz="2400" dirty="0">
                <a:solidFill>
                  <a:schemeClr val="bg1"/>
                </a:solidFill>
                <a:cs typeface="B Zar" panose="00000400000000000000" pitchFamily="2" charset="-78"/>
              </a:rPr>
              <a:t> در ایجاد پدیده </a:t>
            </a:r>
            <a:r>
              <a:rPr lang="en-US" sz="2400" dirty="0">
                <a:solidFill>
                  <a:schemeClr val="bg1"/>
                </a:solidFill>
                <a:cs typeface="B Zar" panose="00000400000000000000" pitchFamily="2" charset="-78"/>
              </a:rPr>
              <a:t>PEL</a:t>
            </a:r>
            <a:r>
              <a:rPr lang="fa-IR" sz="2400" dirty="0">
                <a:solidFill>
                  <a:schemeClr val="bg1"/>
                </a:solidFill>
                <a:cs typeface="B Zar" panose="00000400000000000000" pitchFamily="2" charset="-78"/>
              </a:rPr>
              <a:t>، موثر هستند.</a:t>
            </a:r>
            <a:endParaRPr lang="en-US" sz="2400" dirty="0">
              <a:solidFill>
                <a:schemeClr val="bg1"/>
              </a:solidFill>
              <a:cs typeface="B Zar" panose="00000400000000000000" pitchFamily="2" charset="-78"/>
            </a:endParaRPr>
          </a:p>
        </p:txBody>
      </p:sp>
      <p:pic>
        <p:nvPicPr>
          <p:cNvPr id="16" name="Picture 15">
            <a:extLst>
              <a:ext uri="{FF2B5EF4-FFF2-40B4-BE49-F238E27FC236}">
                <a16:creationId xmlns:a16="http://schemas.microsoft.com/office/drawing/2014/main" id="{4E8E69EA-23B5-43F8-BD2D-26F49237DA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239" y="889000"/>
            <a:ext cx="8519161" cy="4094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a:extLst>
              <a:ext uri="{FF2B5EF4-FFF2-40B4-BE49-F238E27FC236}">
                <a16:creationId xmlns:a16="http://schemas.microsoft.com/office/drawing/2014/main" id="{256FB553-BA4D-40D9-8889-8B337351E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080" y="929640"/>
            <a:ext cx="8471840" cy="4040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Image result for ‫گچ تخته سیاه‬‎"/>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Tree>
    <p:extLst>
      <p:ext uri="{BB962C8B-B14F-4D97-AF65-F5344CB8AC3E}">
        <p14:creationId xmlns:p14="http://schemas.microsoft.com/office/powerpoint/2010/main" val="16694367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3785652"/>
          </a:xfrm>
          <a:prstGeom prst="rect">
            <a:avLst/>
          </a:prstGeom>
          <a:noFill/>
        </p:spPr>
        <p:txBody>
          <a:bodyPr wrap="square">
            <a:spAutoFit/>
          </a:bodyPr>
          <a:lstStyle/>
          <a:p>
            <a:pPr algn="r" rtl="1"/>
            <a:r>
              <a:rPr lang="fa-IR" sz="2400" dirty="0">
                <a:solidFill>
                  <a:schemeClr val="bg1"/>
                </a:solidFill>
                <a:cs typeface="B Zar" panose="00000400000000000000" pitchFamily="2" charset="-78"/>
              </a:rPr>
              <a:t>به طور کلی به نظر می‌رسد که از میان ویژگی‌های منتخب، تعداد ویژگی‌های مربوط به </a:t>
            </a:r>
            <a:r>
              <a:rPr lang="fa-IR" sz="2400" dirty="0">
                <a:solidFill>
                  <a:srgbClr val="FF0000"/>
                </a:solidFill>
                <a:cs typeface="B Zar" panose="00000400000000000000" pitchFamily="2" charset="-78"/>
              </a:rPr>
              <a:t>عمق دوم خاک </a:t>
            </a:r>
            <a:r>
              <a:rPr lang="fa-IR" sz="2400" dirty="0">
                <a:solidFill>
                  <a:schemeClr val="bg1"/>
                </a:solidFill>
                <a:cs typeface="B Zar" panose="00000400000000000000" pitchFamily="2" charset="-78"/>
              </a:rPr>
              <a:t>(۴۰ تا ۸۰ سانتی‌متر)، از </a:t>
            </a:r>
            <a:r>
              <a:rPr lang="fa-IR" sz="2400" dirty="0">
                <a:solidFill>
                  <a:srgbClr val="FF0000"/>
                </a:solidFill>
                <a:cs typeface="B Zar" panose="00000400000000000000" pitchFamily="2" charset="-78"/>
              </a:rPr>
              <a:t>عمق اول </a:t>
            </a:r>
            <a:r>
              <a:rPr lang="fa-IR" sz="2400" dirty="0">
                <a:solidFill>
                  <a:schemeClr val="bg1"/>
                </a:solidFill>
                <a:cs typeface="B Zar" panose="00000400000000000000" pitchFamily="2" charset="-78"/>
              </a:rPr>
              <a:t>(0 تا ۴۰ سانتی‌متر) </a:t>
            </a:r>
            <a:r>
              <a:rPr lang="fa-IR" sz="2400" dirty="0">
                <a:solidFill>
                  <a:srgbClr val="FF0000"/>
                </a:solidFill>
                <a:cs typeface="B Zar" panose="00000400000000000000" pitchFamily="2" charset="-78"/>
              </a:rPr>
              <a:t>بیش‌تر</a:t>
            </a:r>
            <a:r>
              <a:rPr lang="fa-IR" sz="2400" dirty="0">
                <a:solidFill>
                  <a:schemeClr val="bg1"/>
                </a:solidFill>
                <a:cs typeface="B Zar" panose="00000400000000000000" pitchFamily="2" charset="-78"/>
              </a:rPr>
              <a:t> است.</a:t>
            </a:r>
          </a:p>
          <a:p>
            <a:pPr algn="r" rtl="1"/>
            <a:r>
              <a:rPr lang="fa-IR" sz="2400" dirty="0">
                <a:solidFill>
                  <a:schemeClr val="bg1"/>
                </a:solidFill>
                <a:cs typeface="B Zar" panose="00000400000000000000" pitchFamily="2" charset="-78"/>
              </a:rPr>
              <a:t>از آن‌جا که </a:t>
            </a:r>
            <a:r>
              <a:rPr lang="fa-IR" sz="2400" dirty="0">
                <a:solidFill>
                  <a:srgbClr val="FF0000"/>
                </a:solidFill>
                <a:cs typeface="B Zar" panose="00000400000000000000" pitchFamily="2" charset="-78"/>
              </a:rPr>
              <a:t>معمولا</a:t>
            </a:r>
            <a:r>
              <a:rPr lang="fa-IR" sz="2400" dirty="0">
                <a:solidFill>
                  <a:schemeClr val="bg1"/>
                </a:solidFill>
                <a:cs typeface="B Zar" panose="00000400000000000000" pitchFamily="2" charset="-78"/>
              </a:rPr>
              <a:t> ریشه‌های ریز و موئین که نقش اصلی را در جذب آب و عناصر غذایی دارند، عمق نفوذ بیش از یک متر ندارند، دور از انتظار نیست که </a:t>
            </a:r>
            <a:r>
              <a:rPr lang="fa-IR" sz="2400" dirty="0">
                <a:solidFill>
                  <a:srgbClr val="FF0000"/>
                </a:solidFill>
                <a:cs typeface="B Zar" panose="00000400000000000000" pitchFamily="2" charset="-78"/>
              </a:rPr>
              <a:t>ویژگی‌های خاک عمقی منطقه</a:t>
            </a:r>
            <a:r>
              <a:rPr lang="fa-IR" sz="2400" dirty="0">
                <a:solidFill>
                  <a:schemeClr val="bg1"/>
                </a:solidFill>
                <a:cs typeface="B Zar" panose="00000400000000000000" pitchFamily="2" charset="-78"/>
              </a:rPr>
              <a:t>، تاثیر بیشتری بر خصوصیات درخت داشته باشد.</a:t>
            </a:r>
          </a:p>
          <a:p>
            <a:pPr algn="r" rtl="1"/>
            <a:r>
              <a:rPr lang="fa-IR" sz="2400" dirty="0">
                <a:solidFill>
                  <a:schemeClr val="bg1"/>
                </a:solidFill>
                <a:cs typeface="B Zar" panose="00000400000000000000" pitchFamily="2" charset="-78"/>
              </a:rPr>
              <a:t>همچنین نتایج این پژوهش اعلام می‌کند که پدیده لکه پوست استخوانی تحت تاثیر مجموعه‌ای از ویژگی‌های تغذیه‌ای شامل </a:t>
            </a:r>
            <a:r>
              <a:rPr lang="fa-IR" sz="2400" dirty="0">
                <a:solidFill>
                  <a:srgbClr val="FF0000"/>
                </a:solidFill>
                <a:cs typeface="B Zar" panose="00000400000000000000" pitchFamily="2" charset="-78"/>
              </a:rPr>
              <a:t>برخی عناصر پرمصرف </a:t>
            </a:r>
            <a:r>
              <a:rPr lang="fa-IR" sz="2400" dirty="0">
                <a:solidFill>
                  <a:schemeClr val="bg1"/>
                </a:solidFill>
                <a:cs typeface="B Zar" panose="00000400000000000000" pitchFamily="2" charset="-78"/>
              </a:rPr>
              <a:t>و</a:t>
            </a:r>
            <a:r>
              <a:rPr lang="fa-IR" sz="2400" dirty="0">
                <a:solidFill>
                  <a:srgbClr val="FF0000"/>
                </a:solidFill>
                <a:cs typeface="B Zar" panose="00000400000000000000" pitchFamily="2" charset="-78"/>
              </a:rPr>
              <a:t> کم‌مصرف در خاک </a:t>
            </a:r>
            <a:r>
              <a:rPr lang="fa-IR" sz="2400" dirty="0">
                <a:solidFill>
                  <a:schemeClr val="bg1"/>
                </a:solidFill>
                <a:cs typeface="B Zar" panose="00000400000000000000" pitchFamily="2" charset="-78"/>
              </a:rPr>
              <a:t>و</a:t>
            </a:r>
            <a:r>
              <a:rPr lang="fa-IR" sz="2400" dirty="0">
                <a:solidFill>
                  <a:srgbClr val="FF0000"/>
                </a:solidFill>
                <a:cs typeface="B Zar" panose="00000400000000000000" pitchFamily="2" charset="-78"/>
              </a:rPr>
              <a:t> گیاه</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خصوصیات فیزیکوشیمیایی خاک مانند شوری </a:t>
            </a:r>
            <a:r>
              <a:rPr lang="fa-IR" sz="2400" dirty="0">
                <a:solidFill>
                  <a:schemeClr val="bg1"/>
                </a:solidFill>
                <a:cs typeface="B Zar" panose="00000400000000000000" pitchFamily="2" charset="-78"/>
              </a:rPr>
              <a:t>و</a:t>
            </a:r>
            <a:r>
              <a:rPr lang="fa-IR" sz="2400" dirty="0">
                <a:solidFill>
                  <a:srgbClr val="FF0000"/>
                </a:solidFill>
                <a:cs typeface="B Zar" panose="00000400000000000000" pitchFamily="2" charset="-78"/>
              </a:rPr>
              <a:t> بافت خاک </a:t>
            </a:r>
            <a:r>
              <a:rPr lang="fa-IR" sz="2400" dirty="0">
                <a:solidFill>
                  <a:schemeClr val="bg1"/>
                </a:solidFill>
                <a:cs typeface="B Zar" panose="00000400000000000000" pitchFamily="2" charset="-78"/>
              </a:rPr>
              <a:t>ایجاد می‌گردد و در نتیجه نمی‌توان تنها یک ویژگی را به عنوان عامل این پدیده معرفی کرد. هرچند که قالب ویژگی‌های موثر در ایجاد این عارضه، </a:t>
            </a:r>
            <a:r>
              <a:rPr lang="fa-IR" sz="2400" dirty="0">
                <a:solidFill>
                  <a:srgbClr val="FF0000"/>
                </a:solidFill>
                <a:cs typeface="B Zar" panose="00000400000000000000" pitchFamily="2" charset="-78"/>
              </a:rPr>
              <a:t>ویژگی‌های تغذیه‌ای </a:t>
            </a:r>
            <a:r>
              <a:rPr lang="fa-IR" sz="2400" dirty="0">
                <a:solidFill>
                  <a:schemeClr val="bg1"/>
                </a:solidFill>
                <a:cs typeface="B Zar" panose="00000400000000000000" pitchFamily="2" charset="-78"/>
              </a:rPr>
              <a:t>هستند.</a:t>
            </a:r>
          </a:p>
        </p:txBody>
      </p:sp>
    </p:spTree>
    <p:extLst>
      <p:ext uri="{BB962C8B-B14F-4D97-AF65-F5344CB8AC3E}">
        <p14:creationId xmlns:p14="http://schemas.microsoft.com/office/powerpoint/2010/main" val="19920304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3170099"/>
          </a:xfrm>
          <a:prstGeom prst="rect">
            <a:avLst/>
          </a:prstGeom>
          <a:noFill/>
        </p:spPr>
        <p:txBody>
          <a:bodyPr wrap="square">
            <a:spAutoFit/>
          </a:bodyPr>
          <a:lstStyle/>
          <a:p>
            <a:pPr algn="r" rtl="1"/>
            <a:r>
              <a:rPr lang="fa-IR" sz="2000" dirty="0">
                <a:solidFill>
                  <a:schemeClr val="bg1"/>
                </a:solidFill>
                <a:cs typeface="B Zar" panose="00000400000000000000" pitchFamily="2" charset="-78"/>
              </a:rPr>
              <a:t>غلظت کلسیم خاک، نسبت کلسیم به منیزیم خاک، شوری، غلظت منیزیم میوه و مس برگ بالاترین تاثیر را بر ایجاد این عارضه نشان دادند.</a:t>
            </a:r>
          </a:p>
          <a:p>
            <a:pPr algn="r" rtl="1"/>
            <a:r>
              <a:rPr lang="fa-IR" sz="2000" dirty="0">
                <a:solidFill>
                  <a:schemeClr val="bg1"/>
                </a:solidFill>
                <a:cs typeface="B Zar" panose="00000400000000000000" pitchFamily="2" charset="-78"/>
              </a:rPr>
              <a:t>تغییر برخی از این ویژگی‌ها مانند </a:t>
            </a:r>
            <a:r>
              <a:rPr lang="fa-IR" sz="2000" dirty="0">
                <a:solidFill>
                  <a:srgbClr val="FF0000"/>
                </a:solidFill>
                <a:cs typeface="B Zar" panose="00000400000000000000" pitchFamily="2" charset="-78"/>
              </a:rPr>
              <a:t>شوری </a:t>
            </a:r>
            <a:r>
              <a:rPr lang="fa-IR" sz="2000" dirty="0">
                <a:solidFill>
                  <a:schemeClr val="bg1"/>
                </a:solidFill>
                <a:cs typeface="B Zar" panose="00000400000000000000" pitchFamily="2" charset="-78"/>
              </a:rPr>
              <a:t>و</a:t>
            </a:r>
            <a:r>
              <a:rPr lang="fa-IR" sz="2000" dirty="0">
                <a:solidFill>
                  <a:srgbClr val="FF0000"/>
                </a:solidFill>
                <a:cs typeface="B Zar" panose="00000400000000000000" pitchFamily="2" charset="-78"/>
              </a:rPr>
              <a:t> بافت خاک</a:t>
            </a:r>
            <a:r>
              <a:rPr lang="fa-IR" sz="2000" dirty="0">
                <a:solidFill>
                  <a:schemeClr val="bg1"/>
                </a:solidFill>
                <a:cs typeface="B Zar" panose="00000400000000000000" pitchFamily="2" charset="-78"/>
              </a:rPr>
              <a:t>، توسط باغداران با محدودیت شدید روبرو می‌باشد، بنابراین به نظر می‌رسد که مدیریت تغذیه گیاه می‌تواند به عنوان یکی از </a:t>
            </a:r>
            <a:r>
              <a:rPr lang="fa-IR" sz="2000" dirty="0">
                <a:solidFill>
                  <a:srgbClr val="FF0000"/>
                </a:solidFill>
                <a:cs typeface="B Zar" panose="00000400000000000000" pitchFamily="2" charset="-78"/>
              </a:rPr>
              <a:t>مهم‌ترین راهکارهای عملی در کاهش خسارت ناشی از این پدیده معرفی شود</a:t>
            </a:r>
            <a:r>
              <a:rPr lang="fa-IR" sz="2000" dirty="0">
                <a:solidFill>
                  <a:schemeClr val="bg1"/>
                </a:solidFill>
                <a:cs typeface="B Zar" panose="00000400000000000000" pitchFamily="2" charset="-78"/>
              </a:rPr>
              <a:t>.</a:t>
            </a:r>
          </a:p>
          <a:p>
            <a:pPr algn="r" rtl="1"/>
            <a:r>
              <a:rPr lang="fa-IR" sz="2000" dirty="0">
                <a:solidFill>
                  <a:schemeClr val="bg1"/>
                </a:solidFill>
                <a:cs typeface="B Zar" panose="00000400000000000000" pitchFamily="2" charset="-78"/>
              </a:rPr>
              <a:t>از آن جایی که عناصر پرمصرف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منیزیم</a:t>
            </a:r>
            <a:r>
              <a:rPr lang="fa-IR" sz="2000" dirty="0">
                <a:solidFill>
                  <a:schemeClr val="bg1"/>
                </a:solidFill>
                <a:cs typeface="B Zar" panose="00000400000000000000" pitchFamily="2" charset="-78"/>
              </a:rPr>
              <a:t> و عناصر کم مصرف </a:t>
            </a:r>
            <a:r>
              <a:rPr lang="fa-IR" sz="2000" dirty="0">
                <a:solidFill>
                  <a:srgbClr val="FF0000"/>
                </a:solidFill>
                <a:cs typeface="B Zar" panose="00000400000000000000" pitchFamily="2" charset="-78"/>
              </a:rPr>
              <a:t>مس</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منگنز</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روی</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آهن</a:t>
            </a:r>
            <a:r>
              <a:rPr lang="fa-IR" sz="2000" dirty="0">
                <a:solidFill>
                  <a:schemeClr val="bg1"/>
                </a:solidFill>
                <a:cs typeface="B Zar" panose="00000400000000000000" pitchFamily="2" charset="-78"/>
              </a:rPr>
              <a:t> در میان ویژگی‌های موثر بر عارضه </a:t>
            </a:r>
            <a:r>
              <a:rPr lang="en-US" sz="2000" dirty="0">
                <a:solidFill>
                  <a:schemeClr val="bg1"/>
                </a:solidFill>
                <a:cs typeface="B Zar" panose="00000400000000000000" pitchFamily="2" charset="-78"/>
              </a:rPr>
              <a:t>PEL</a:t>
            </a:r>
            <a:r>
              <a:rPr lang="fa-IR" sz="2000" dirty="0">
                <a:solidFill>
                  <a:schemeClr val="bg1"/>
                </a:solidFill>
                <a:cs typeface="B Zar" panose="00000400000000000000" pitchFamily="2" charset="-78"/>
              </a:rPr>
              <a:t> وجود داشتند، تاثیر سطوح مختلف این عناصر بر گسترش این عارضه مورد بررسی قرار گرفت.</a:t>
            </a:r>
          </a:p>
          <a:p>
            <a:pPr algn="r" rtl="1"/>
            <a:r>
              <a:rPr lang="fa-IR" sz="2000" dirty="0">
                <a:solidFill>
                  <a:schemeClr val="bg1"/>
                </a:solidFill>
                <a:cs typeface="B Zar" panose="00000400000000000000" pitchFamily="2" charset="-78"/>
              </a:rPr>
              <a:t>با توجه به نتایج، بهینه‌ترین سطوح محلول پاشی جهت کاهش گسترش این پدیده در جدول که نشان داده خواهد شد، می‌توان انتظار داشت که با اعمال محلول پاشی سطوح تعیین شده برای عناصر مذکور توسط کشاورز، درصد ابتلای میوه‌های سالم به پدیده </a:t>
            </a:r>
            <a:r>
              <a:rPr lang="en-US" sz="2000" dirty="0">
                <a:solidFill>
                  <a:schemeClr val="bg1"/>
                </a:solidFill>
                <a:cs typeface="B Zar" panose="00000400000000000000" pitchFamily="2" charset="-78"/>
              </a:rPr>
              <a:t>PEL</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بیش از ۱۵ درصد کاهش پیدا می‌کند</a:t>
            </a:r>
            <a:r>
              <a:rPr lang="fa-IR" sz="2000" dirty="0">
                <a:solidFill>
                  <a:schemeClr val="bg1"/>
                </a:solidFill>
                <a:cs typeface="B Zar" panose="00000400000000000000" pitchFamily="2" charset="-78"/>
              </a:rPr>
              <a:t>.</a:t>
            </a:r>
          </a:p>
        </p:txBody>
      </p:sp>
      <p:pic>
        <p:nvPicPr>
          <p:cNvPr id="3" name="Picture 2">
            <a:extLst>
              <a:ext uri="{FF2B5EF4-FFF2-40B4-BE49-F238E27FC236}">
                <a16:creationId xmlns:a16="http://schemas.microsoft.com/office/drawing/2014/main" id="{2DFB8EF6-991D-42BB-AF39-AC166B1AB3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3420" y="3798146"/>
            <a:ext cx="1968500" cy="13123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AB238DF6-E0B8-4A6B-B9DB-B3B26D65FB3F}"/>
              </a:ext>
            </a:extLst>
          </p:cNvPr>
          <p:cNvPicPr>
            <a:picLocks noChangeAspect="1"/>
          </p:cNvPicPr>
          <p:nvPr/>
        </p:nvPicPr>
        <p:blipFill>
          <a:blip r:embed="rId3"/>
          <a:stretch>
            <a:fillRect/>
          </a:stretch>
        </p:blipFill>
        <p:spPr>
          <a:xfrm>
            <a:off x="1915119" y="4968240"/>
            <a:ext cx="919521" cy="111760"/>
          </a:xfrm>
          <a:prstGeom prst="rect">
            <a:avLst/>
          </a:prstGeom>
        </p:spPr>
      </p:pic>
    </p:spTree>
    <p:extLst>
      <p:ext uri="{BB962C8B-B14F-4D97-AF65-F5344CB8AC3E}">
        <p14:creationId xmlns:p14="http://schemas.microsoft.com/office/powerpoint/2010/main" val="25925379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3170099"/>
          </a:xfrm>
          <a:prstGeom prst="rect">
            <a:avLst/>
          </a:prstGeom>
          <a:noFill/>
        </p:spPr>
        <p:txBody>
          <a:bodyPr wrap="square">
            <a:spAutoFit/>
          </a:bodyPr>
          <a:lstStyle/>
          <a:p>
            <a:pPr algn="r" rtl="1"/>
            <a:r>
              <a:rPr lang="fa-IR" sz="2000" dirty="0">
                <a:solidFill>
                  <a:schemeClr val="bg1"/>
                </a:solidFill>
                <a:cs typeface="B Zar" panose="00000400000000000000" pitchFamily="2" charset="-78"/>
              </a:rPr>
              <a:t>غلظت کلسیم خاک، نسبت کلسیم به منیزیم خاک، شوری، غلظت منیزیم میوه و مس برگ بالاترین تاثیر را بر ایجاد این عارضه نشان دادند.</a:t>
            </a:r>
          </a:p>
          <a:p>
            <a:pPr algn="r" rtl="1"/>
            <a:r>
              <a:rPr lang="fa-IR" sz="2000" dirty="0">
                <a:solidFill>
                  <a:schemeClr val="bg1"/>
                </a:solidFill>
                <a:cs typeface="B Zar" panose="00000400000000000000" pitchFamily="2" charset="-78"/>
              </a:rPr>
              <a:t>تغییر برخی از این ویژگی‌ها مانند </a:t>
            </a:r>
            <a:r>
              <a:rPr lang="fa-IR" sz="2000" dirty="0">
                <a:solidFill>
                  <a:srgbClr val="FF0000"/>
                </a:solidFill>
                <a:cs typeface="B Zar" panose="00000400000000000000" pitchFamily="2" charset="-78"/>
              </a:rPr>
              <a:t>شوری و بافت خاک</a:t>
            </a:r>
            <a:r>
              <a:rPr lang="fa-IR" sz="2000" dirty="0">
                <a:solidFill>
                  <a:schemeClr val="bg1"/>
                </a:solidFill>
                <a:cs typeface="B Zar" panose="00000400000000000000" pitchFamily="2" charset="-78"/>
              </a:rPr>
              <a:t>، توسط باغداران با محدودیت شدید روبرو می‌باشد، بنابراین به نظر می‌رسد که مدیریت تغذیه گیاه می‌تواند به عنوان یکی از </a:t>
            </a:r>
            <a:r>
              <a:rPr lang="fa-IR" sz="2000" dirty="0">
                <a:solidFill>
                  <a:srgbClr val="FF0000"/>
                </a:solidFill>
                <a:cs typeface="B Zar" panose="00000400000000000000" pitchFamily="2" charset="-78"/>
              </a:rPr>
              <a:t>مهم‌ترین راهکارهای عملی در کاهش خسارت ناشی از این پدیده معرفی شود</a:t>
            </a:r>
            <a:r>
              <a:rPr lang="fa-IR" sz="2000" dirty="0">
                <a:solidFill>
                  <a:schemeClr val="bg1"/>
                </a:solidFill>
                <a:cs typeface="B Zar" panose="00000400000000000000" pitchFamily="2" charset="-78"/>
              </a:rPr>
              <a:t>.</a:t>
            </a:r>
          </a:p>
          <a:p>
            <a:pPr algn="r" rtl="1"/>
            <a:r>
              <a:rPr lang="fa-IR" sz="2000" dirty="0">
                <a:solidFill>
                  <a:schemeClr val="bg1"/>
                </a:solidFill>
                <a:cs typeface="B Zar" panose="00000400000000000000" pitchFamily="2" charset="-78"/>
              </a:rPr>
              <a:t>از آن جایی که عناصر پرمصرف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منیزیم</a:t>
            </a:r>
            <a:r>
              <a:rPr lang="fa-IR" sz="2000" dirty="0">
                <a:solidFill>
                  <a:schemeClr val="bg1"/>
                </a:solidFill>
                <a:cs typeface="B Zar" panose="00000400000000000000" pitchFamily="2" charset="-78"/>
              </a:rPr>
              <a:t> و عناصر کم مصرف </a:t>
            </a:r>
            <a:r>
              <a:rPr lang="fa-IR" sz="2000" dirty="0">
                <a:solidFill>
                  <a:srgbClr val="FF0000"/>
                </a:solidFill>
                <a:cs typeface="B Zar" panose="00000400000000000000" pitchFamily="2" charset="-78"/>
              </a:rPr>
              <a:t>مس</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منگنز</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روی</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آهن</a:t>
            </a:r>
            <a:r>
              <a:rPr lang="fa-IR" sz="2000" dirty="0">
                <a:solidFill>
                  <a:schemeClr val="bg1"/>
                </a:solidFill>
                <a:cs typeface="B Zar" panose="00000400000000000000" pitchFamily="2" charset="-78"/>
              </a:rPr>
              <a:t> در میان ویژگی‌های موثر بر عارضه </a:t>
            </a:r>
            <a:r>
              <a:rPr lang="en-US" sz="2000" dirty="0">
                <a:solidFill>
                  <a:schemeClr val="bg1"/>
                </a:solidFill>
                <a:cs typeface="B Zar" panose="00000400000000000000" pitchFamily="2" charset="-78"/>
              </a:rPr>
              <a:t>PEL</a:t>
            </a:r>
            <a:r>
              <a:rPr lang="fa-IR" sz="2000" dirty="0">
                <a:solidFill>
                  <a:schemeClr val="bg1"/>
                </a:solidFill>
                <a:cs typeface="B Zar" panose="00000400000000000000" pitchFamily="2" charset="-78"/>
              </a:rPr>
              <a:t> وجود داشتند، تاثیر سطوح مختلف این عناصر بر گسترش این عارضه مورد بررسی قرار گرفت.</a:t>
            </a:r>
          </a:p>
          <a:p>
            <a:pPr algn="r" rtl="1"/>
            <a:r>
              <a:rPr lang="fa-IR" sz="2000" dirty="0">
                <a:solidFill>
                  <a:schemeClr val="bg1"/>
                </a:solidFill>
                <a:cs typeface="B Zar" panose="00000400000000000000" pitchFamily="2" charset="-78"/>
              </a:rPr>
              <a:t>با توجه به نتایج، بهینه‌ترین سطوح محلول پاشی جهت کاهش گسترش این پدیده در جدول که نشان داده خواهد شد، می‌توان انتظار داشت که با اعمال محلول پاشی سطوح تعیین شده برای عناصر مذکور توسط کشاورز، درصد ابتلای میوه‌های سالم به پدیده </a:t>
            </a:r>
            <a:r>
              <a:rPr lang="en-US" sz="2000" dirty="0">
                <a:solidFill>
                  <a:schemeClr val="bg1"/>
                </a:solidFill>
                <a:cs typeface="B Zar" panose="00000400000000000000" pitchFamily="2" charset="-78"/>
              </a:rPr>
              <a:t>PEL</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بیش از ۱۵ درصد کاهش پیدا می‌کند</a:t>
            </a:r>
            <a:r>
              <a:rPr lang="fa-IR" sz="2000" dirty="0">
                <a:solidFill>
                  <a:schemeClr val="bg1"/>
                </a:solidFill>
                <a:cs typeface="B Zar" panose="00000400000000000000" pitchFamily="2" charset="-78"/>
              </a:rPr>
              <a:t>.</a:t>
            </a:r>
          </a:p>
        </p:txBody>
      </p:sp>
      <p:pic>
        <p:nvPicPr>
          <p:cNvPr id="3" name="Picture 2">
            <a:extLst>
              <a:ext uri="{FF2B5EF4-FFF2-40B4-BE49-F238E27FC236}">
                <a16:creationId xmlns:a16="http://schemas.microsoft.com/office/drawing/2014/main" id="{2DFB8EF6-991D-42BB-AF39-AC166B1AB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420" y="892388"/>
            <a:ext cx="8511540" cy="42180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AB238DF6-E0B8-4A6B-B9DB-B3B26D65FB3F}"/>
              </a:ext>
            </a:extLst>
          </p:cNvPr>
          <p:cNvPicPr>
            <a:picLocks noChangeAspect="1"/>
          </p:cNvPicPr>
          <p:nvPr/>
        </p:nvPicPr>
        <p:blipFill>
          <a:blip r:embed="rId3"/>
          <a:stretch>
            <a:fillRect/>
          </a:stretch>
        </p:blipFill>
        <p:spPr>
          <a:xfrm>
            <a:off x="1788160" y="4643120"/>
            <a:ext cx="3789679" cy="436880"/>
          </a:xfrm>
          <a:prstGeom prst="rect">
            <a:avLst/>
          </a:prstGeom>
        </p:spPr>
      </p:pic>
    </p:spTree>
    <p:extLst>
      <p:ext uri="{BB962C8B-B14F-4D97-AF65-F5344CB8AC3E}">
        <p14:creationId xmlns:p14="http://schemas.microsoft.com/office/powerpoint/2010/main" val="5653445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ounded Rectangle 11"/>
          <p:cNvSpPr/>
          <p:nvPr/>
        </p:nvSpPr>
        <p:spPr>
          <a:xfrm>
            <a:off x="1737360" y="782321"/>
            <a:ext cx="8900160" cy="4201159"/>
          </a:xfrm>
          <a:prstGeom prst="roundRect">
            <a:avLst>
              <a:gd name="adj" fmla="val 3817"/>
            </a:avLst>
          </a:prstGeom>
          <a:noFill/>
          <a:ln w="762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15">
            <a:extLst>
              <a:ext uri="{FF2B5EF4-FFF2-40B4-BE49-F238E27FC236}">
                <a16:creationId xmlns:a16="http://schemas.microsoft.com/office/drawing/2014/main" id="{C0219A99-E995-4BE2-9E4C-94B27D9507FF}"/>
              </a:ext>
            </a:extLst>
          </p:cNvPr>
          <p:cNvGraphicFramePr>
            <a:graphicFrameLocks noGrp="1"/>
          </p:cNvGraphicFramePr>
          <p:nvPr>
            <p:extLst>
              <p:ext uri="{D42A27DB-BD31-4B8C-83A1-F6EECF244321}">
                <p14:modId xmlns:p14="http://schemas.microsoft.com/office/powerpoint/2010/main" val="3957803124"/>
              </p:ext>
            </p:extLst>
          </p:nvPr>
        </p:nvGraphicFramePr>
        <p:xfrm>
          <a:off x="1778001" y="2153920"/>
          <a:ext cx="8696961" cy="1375833"/>
        </p:xfrm>
        <a:graphic>
          <a:graphicData uri="http://schemas.openxmlformats.org/drawingml/2006/table">
            <a:tbl>
              <a:tblPr firstRow="1" bandRow="1">
                <a:tableStyleId>{9D7B26C5-4107-4FEC-AEDC-1716B250A1EF}</a:tableStyleId>
              </a:tblPr>
              <a:tblGrid>
                <a:gridCol w="1242423">
                  <a:extLst>
                    <a:ext uri="{9D8B030D-6E8A-4147-A177-3AD203B41FA5}">
                      <a16:colId xmlns:a16="http://schemas.microsoft.com/office/drawing/2014/main" val="4223027997"/>
                    </a:ext>
                  </a:extLst>
                </a:gridCol>
                <a:gridCol w="1242423">
                  <a:extLst>
                    <a:ext uri="{9D8B030D-6E8A-4147-A177-3AD203B41FA5}">
                      <a16:colId xmlns:a16="http://schemas.microsoft.com/office/drawing/2014/main" val="2070401329"/>
                    </a:ext>
                  </a:extLst>
                </a:gridCol>
                <a:gridCol w="1242423">
                  <a:extLst>
                    <a:ext uri="{9D8B030D-6E8A-4147-A177-3AD203B41FA5}">
                      <a16:colId xmlns:a16="http://schemas.microsoft.com/office/drawing/2014/main" val="1281274181"/>
                    </a:ext>
                  </a:extLst>
                </a:gridCol>
                <a:gridCol w="1242423">
                  <a:extLst>
                    <a:ext uri="{9D8B030D-6E8A-4147-A177-3AD203B41FA5}">
                      <a16:colId xmlns:a16="http://schemas.microsoft.com/office/drawing/2014/main" val="3081301293"/>
                    </a:ext>
                  </a:extLst>
                </a:gridCol>
                <a:gridCol w="1242423">
                  <a:extLst>
                    <a:ext uri="{9D8B030D-6E8A-4147-A177-3AD203B41FA5}">
                      <a16:colId xmlns:a16="http://schemas.microsoft.com/office/drawing/2014/main" val="3857061065"/>
                    </a:ext>
                  </a:extLst>
                </a:gridCol>
                <a:gridCol w="1133564">
                  <a:extLst>
                    <a:ext uri="{9D8B030D-6E8A-4147-A177-3AD203B41FA5}">
                      <a16:colId xmlns:a16="http://schemas.microsoft.com/office/drawing/2014/main" val="1296192971"/>
                    </a:ext>
                  </a:extLst>
                </a:gridCol>
                <a:gridCol w="1351282">
                  <a:extLst>
                    <a:ext uri="{9D8B030D-6E8A-4147-A177-3AD203B41FA5}">
                      <a16:colId xmlns:a16="http://schemas.microsoft.com/office/drawing/2014/main" val="1047194280"/>
                    </a:ext>
                  </a:extLst>
                </a:gridCol>
              </a:tblGrid>
              <a:tr h="674465">
                <a:tc>
                  <a:txBody>
                    <a:bodyPr/>
                    <a:lstStyle/>
                    <a:p>
                      <a:pPr algn="ctr" rtl="1"/>
                      <a:r>
                        <a:rPr lang="en-US" sz="2000" b="1" dirty="0">
                          <a:solidFill>
                            <a:schemeClr val="bg1"/>
                          </a:solidFill>
                          <a:cs typeface="B Zar" panose="00000400000000000000" pitchFamily="2" charset="-78"/>
                        </a:rPr>
                        <a:t>Mn</a:t>
                      </a:r>
                    </a:p>
                  </a:txBody>
                  <a:tcPr anchor="ctr"/>
                </a:tc>
                <a:tc>
                  <a:txBody>
                    <a:bodyPr/>
                    <a:lstStyle/>
                    <a:p>
                      <a:pPr algn="ctr" rtl="1"/>
                      <a:r>
                        <a:rPr lang="en-US" sz="2000" b="1" dirty="0">
                          <a:solidFill>
                            <a:schemeClr val="bg1"/>
                          </a:solidFill>
                          <a:cs typeface="B Zar" panose="00000400000000000000" pitchFamily="2" charset="-78"/>
                        </a:rPr>
                        <a:t>Zn</a:t>
                      </a:r>
                    </a:p>
                  </a:txBody>
                  <a:tcPr anchor="ctr"/>
                </a:tc>
                <a:tc>
                  <a:txBody>
                    <a:bodyPr/>
                    <a:lstStyle/>
                    <a:p>
                      <a:pPr algn="ctr" rtl="1"/>
                      <a:r>
                        <a:rPr lang="en-US" sz="2000" b="1" dirty="0">
                          <a:solidFill>
                            <a:schemeClr val="bg1"/>
                          </a:solidFill>
                          <a:cs typeface="B Zar" panose="00000400000000000000" pitchFamily="2" charset="-78"/>
                        </a:rPr>
                        <a:t>Cu</a:t>
                      </a:r>
                    </a:p>
                  </a:txBody>
                  <a:tcPr anchor="ctr"/>
                </a:tc>
                <a:tc>
                  <a:txBody>
                    <a:bodyPr/>
                    <a:lstStyle/>
                    <a:p>
                      <a:pPr algn="ctr" rtl="1"/>
                      <a:r>
                        <a:rPr lang="en-US" sz="2000" b="1" dirty="0">
                          <a:solidFill>
                            <a:schemeClr val="bg1"/>
                          </a:solidFill>
                          <a:cs typeface="B Zar" panose="00000400000000000000" pitchFamily="2" charset="-78"/>
                        </a:rPr>
                        <a:t>Fe</a:t>
                      </a:r>
                    </a:p>
                  </a:txBody>
                  <a:tcPr anchor="ctr"/>
                </a:tc>
                <a:tc>
                  <a:txBody>
                    <a:bodyPr/>
                    <a:lstStyle/>
                    <a:p>
                      <a:pPr algn="ctr" rtl="1"/>
                      <a:r>
                        <a:rPr lang="en-US" sz="2000" b="1" dirty="0">
                          <a:solidFill>
                            <a:schemeClr val="bg1"/>
                          </a:solidFill>
                          <a:cs typeface="B Zar" panose="00000400000000000000" pitchFamily="2" charset="-78"/>
                        </a:rPr>
                        <a:t>Mg</a:t>
                      </a:r>
                    </a:p>
                  </a:txBody>
                  <a:tcPr anchor="ctr"/>
                </a:tc>
                <a:tc>
                  <a:txBody>
                    <a:bodyPr/>
                    <a:lstStyle/>
                    <a:p>
                      <a:pPr algn="ctr" rtl="1"/>
                      <a:r>
                        <a:rPr lang="en-US" sz="2000" b="1" dirty="0">
                          <a:solidFill>
                            <a:schemeClr val="bg1"/>
                          </a:solidFill>
                          <a:cs typeface="B Zar" panose="00000400000000000000" pitchFamily="2" charset="-78"/>
                        </a:rPr>
                        <a:t>Ca</a:t>
                      </a:r>
                    </a:p>
                  </a:txBody>
                  <a:tcPr anchor="ctr"/>
                </a:tc>
                <a:tc>
                  <a:txBody>
                    <a:bodyPr/>
                    <a:lstStyle/>
                    <a:p>
                      <a:pPr algn="ctr" rtl="1"/>
                      <a:r>
                        <a:rPr lang="fa-IR" sz="2000" b="1" dirty="0">
                          <a:solidFill>
                            <a:schemeClr val="bg1"/>
                          </a:solidFill>
                          <a:cs typeface="B Zar" panose="00000400000000000000" pitchFamily="2" charset="-78"/>
                        </a:rPr>
                        <a:t>فاکتور</a:t>
                      </a:r>
                      <a:endParaRPr lang="en-US" sz="2000" b="1" dirty="0">
                        <a:solidFill>
                          <a:schemeClr val="bg1"/>
                        </a:solidFill>
                        <a:cs typeface="B Zar" panose="00000400000000000000" pitchFamily="2" charset="-78"/>
                      </a:endParaRPr>
                    </a:p>
                  </a:txBody>
                  <a:tcPr anchor="ctr"/>
                </a:tc>
                <a:extLst>
                  <a:ext uri="{0D108BD9-81ED-4DB2-BD59-A6C34878D82A}">
                    <a16:rowId xmlns:a16="http://schemas.microsoft.com/office/drawing/2014/main" val="2293778144"/>
                  </a:ext>
                </a:extLst>
              </a:tr>
              <a:tr h="701368">
                <a:tc>
                  <a:txBody>
                    <a:bodyPr/>
                    <a:lstStyle/>
                    <a:p>
                      <a:pPr algn="ctr" rtl="1"/>
                      <a:r>
                        <a:rPr lang="fa-IR" sz="2000" b="1" dirty="0">
                          <a:solidFill>
                            <a:schemeClr val="bg1"/>
                          </a:solidFill>
                          <a:cs typeface="B Zar" panose="00000400000000000000" pitchFamily="2" charset="-78"/>
                        </a:rPr>
                        <a:t>1</a:t>
                      </a:r>
                      <a:endParaRPr lang="en-US" sz="2000" b="1" dirty="0">
                        <a:solidFill>
                          <a:schemeClr val="bg1"/>
                        </a:solidFill>
                        <a:cs typeface="B Zar" panose="00000400000000000000" pitchFamily="2" charset="-78"/>
                      </a:endParaRPr>
                    </a:p>
                  </a:txBody>
                  <a:tcPr anchor="ctr"/>
                </a:tc>
                <a:tc>
                  <a:txBody>
                    <a:bodyPr/>
                    <a:lstStyle/>
                    <a:p>
                      <a:pPr algn="ctr" rtl="1"/>
                      <a:r>
                        <a:rPr lang="fa-IR" sz="2000" b="1" dirty="0">
                          <a:solidFill>
                            <a:schemeClr val="bg1"/>
                          </a:solidFill>
                          <a:cs typeface="B Zar" panose="00000400000000000000" pitchFamily="2" charset="-78"/>
                        </a:rPr>
                        <a:t>0</a:t>
                      </a:r>
                      <a:endParaRPr lang="en-US" sz="2000" b="1" dirty="0">
                        <a:solidFill>
                          <a:schemeClr val="bg1"/>
                        </a:solidFill>
                        <a:cs typeface="B Zar" panose="00000400000000000000" pitchFamily="2" charset="-78"/>
                      </a:endParaRPr>
                    </a:p>
                  </a:txBody>
                  <a:tcPr anchor="ctr"/>
                </a:tc>
                <a:tc>
                  <a:txBody>
                    <a:bodyPr/>
                    <a:lstStyle/>
                    <a:p>
                      <a:pPr algn="ctr" rtl="1"/>
                      <a:r>
                        <a:rPr lang="fa-IR" sz="2000" b="1" dirty="0">
                          <a:solidFill>
                            <a:schemeClr val="bg1"/>
                          </a:solidFill>
                          <a:cs typeface="B Zar" panose="00000400000000000000" pitchFamily="2" charset="-78"/>
                        </a:rPr>
                        <a:t>0.3</a:t>
                      </a:r>
                      <a:endParaRPr lang="en-US" sz="2000" b="1" dirty="0">
                        <a:solidFill>
                          <a:schemeClr val="bg1"/>
                        </a:solidFill>
                        <a:cs typeface="B Zar" panose="00000400000000000000" pitchFamily="2" charset="-78"/>
                      </a:endParaRPr>
                    </a:p>
                  </a:txBody>
                  <a:tcPr anchor="ctr"/>
                </a:tc>
                <a:tc>
                  <a:txBody>
                    <a:bodyPr/>
                    <a:lstStyle/>
                    <a:p>
                      <a:pPr algn="ctr" rtl="1"/>
                      <a:r>
                        <a:rPr lang="fa-IR" sz="2000" b="1" dirty="0">
                          <a:solidFill>
                            <a:schemeClr val="bg1"/>
                          </a:solidFill>
                          <a:cs typeface="B Zar" panose="00000400000000000000" pitchFamily="2" charset="-78"/>
                        </a:rPr>
                        <a:t>1.5</a:t>
                      </a:r>
                      <a:endParaRPr lang="en-US" sz="2000" b="1" dirty="0">
                        <a:solidFill>
                          <a:schemeClr val="bg1"/>
                        </a:solidFill>
                        <a:cs typeface="B Zar" panose="00000400000000000000" pitchFamily="2" charset="-78"/>
                      </a:endParaRPr>
                    </a:p>
                  </a:txBody>
                  <a:tcPr anchor="ctr"/>
                </a:tc>
                <a:tc>
                  <a:txBody>
                    <a:bodyPr/>
                    <a:lstStyle/>
                    <a:p>
                      <a:pPr algn="ctr" rtl="1"/>
                      <a:r>
                        <a:rPr lang="fa-IR" sz="2000" b="1" dirty="0">
                          <a:solidFill>
                            <a:schemeClr val="bg1"/>
                          </a:solidFill>
                          <a:cs typeface="B Zar" panose="00000400000000000000" pitchFamily="2" charset="-78"/>
                        </a:rPr>
                        <a:t>2.5</a:t>
                      </a:r>
                      <a:endParaRPr lang="en-US" sz="2000" b="1" dirty="0">
                        <a:solidFill>
                          <a:schemeClr val="bg1"/>
                        </a:solidFill>
                        <a:cs typeface="B Zar" panose="00000400000000000000" pitchFamily="2" charset="-78"/>
                      </a:endParaRPr>
                    </a:p>
                  </a:txBody>
                  <a:tcPr anchor="ctr"/>
                </a:tc>
                <a:tc>
                  <a:txBody>
                    <a:bodyPr/>
                    <a:lstStyle/>
                    <a:p>
                      <a:pPr algn="ctr" rtl="1"/>
                      <a:r>
                        <a:rPr lang="fa-IR" sz="2000" b="1" dirty="0">
                          <a:solidFill>
                            <a:schemeClr val="bg1"/>
                          </a:solidFill>
                          <a:cs typeface="B Zar" panose="00000400000000000000" pitchFamily="2" charset="-78"/>
                        </a:rPr>
                        <a:t>2</a:t>
                      </a:r>
                      <a:endParaRPr lang="en-US" sz="2000" b="1" dirty="0">
                        <a:solidFill>
                          <a:schemeClr val="bg1"/>
                        </a:solidFill>
                        <a:cs typeface="B Zar" panose="00000400000000000000" pitchFamily="2" charset="-78"/>
                      </a:endParaRPr>
                    </a:p>
                  </a:txBody>
                  <a:tcPr anchor="ctr"/>
                </a:tc>
                <a:tc>
                  <a:txBody>
                    <a:bodyPr/>
                    <a:lstStyle/>
                    <a:p>
                      <a:pPr algn="ctr" rtl="1"/>
                      <a:r>
                        <a:rPr lang="fa-IR" sz="2000" b="1" dirty="0">
                          <a:solidFill>
                            <a:schemeClr val="bg1"/>
                          </a:solidFill>
                          <a:cs typeface="B Zar" panose="00000400000000000000" pitchFamily="2" charset="-78"/>
                        </a:rPr>
                        <a:t>غلظت</a:t>
                      </a:r>
                    </a:p>
                    <a:p>
                      <a:pPr algn="ctr" rtl="1"/>
                      <a:r>
                        <a:rPr lang="fa-IR" sz="2000" b="1" dirty="0">
                          <a:solidFill>
                            <a:schemeClr val="bg1"/>
                          </a:solidFill>
                          <a:cs typeface="B Zar" panose="00000400000000000000" pitchFamily="2" charset="-78"/>
                        </a:rPr>
                        <a:t>(گرم بر لیتر)</a:t>
                      </a:r>
                      <a:endParaRPr lang="en-US" sz="2000" b="1" dirty="0">
                        <a:solidFill>
                          <a:schemeClr val="bg1"/>
                        </a:solidFill>
                        <a:cs typeface="B Zar" panose="00000400000000000000" pitchFamily="2" charset="-78"/>
                      </a:endParaRPr>
                    </a:p>
                  </a:txBody>
                  <a:tcPr anchor="ctr"/>
                </a:tc>
                <a:extLst>
                  <a:ext uri="{0D108BD9-81ED-4DB2-BD59-A6C34878D82A}">
                    <a16:rowId xmlns:a16="http://schemas.microsoft.com/office/drawing/2014/main" val="3840172136"/>
                  </a:ext>
                </a:extLst>
              </a:tr>
            </a:tbl>
          </a:graphicData>
        </a:graphic>
      </p:graphicFrame>
      <p:sp>
        <p:nvSpPr>
          <p:cNvPr id="16" name="TextBox 15">
            <a:extLst>
              <a:ext uri="{FF2B5EF4-FFF2-40B4-BE49-F238E27FC236}">
                <a16:creationId xmlns:a16="http://schemas.microsoft.com/office/drawing/2014/main" id="{7CCD44F0-899B-4FA3-9566-3041DEA49F56}"/>
              </a:ext>
            </a:extLst>
          </p:cNvPr>
          <p:cNvSpPr txBox="1"/>
          <p:nvPr/>
        </p:nvSpPr>
        <p:spPr>
          <a:xfrm>
            <a:off x="3627120" y="1696720"/>
            <a:ext cx="5384800" cy="400110"/>
          </a:xfrm>
          <a:prstGeom prst="rect">
            <a:avLst/>
          </a:prstGeom>
          <a:noFill/>
        </p:spPr>
        <p:txBody>
          <a:bodyPr wrap="square" rtlCol="0">
            <a:spAutoFit/>
          </a:bodyPr>
          <a:lstStyle/>
          <a:p>
            <a:pPr algn="ctr" rtl="1"/>
            <a:r>
              <a:rPr lang="fa-IR" sz="2000" dirty="0">
                <a:solidFill>
                  <a:schemeClr val="bg1"/>
                </a:solidFill>
                <a:cs typeface="B Zar" panose="00000400000000000000" pitchFamily="2" charset="-78"/>
              </a:rPr>
              <a:t>سطوح بهینه محلول‌پاشی به منظور کاهش گسترش پدیده‌ی </a:t>
            </a:r>
            <a:r>
              <a:rPr lang="en-US" sz="2000" dirty="0">
                <a:solidFill>
                  <a:schemeClr val="bg1"/>
                </a:solidFill>
                <a:cs typeface="B Zar" panose="00000400000000000000" pitchFamily="2" charset="-78"/>
              </a:rPr>
              <a:t>PEL</a:t>
            </a:r>
          </a:p>
        </p:txBody>
      </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8919934" y="4587926"/>
            <a:ext cx="863455" cy="777095"/>
          </a:xfrm>
          <a:prstGeom prst="rect">
            <a:avLst/>
          </a:prstGeom>
          <a:noFill/>
          <a:ln>
            <a:noFill/>
          </a:ln>
        </p:spPr>
      </p:pic>
    </p:spTree>
    <p:extLst>
      <p:ext uri="{BB962C8B-B14F-4D97-AF65-F5344CB8AC3E}">
        <p14:creationId xmlns:p14="http://schemas.microsoft.com/office/powerpoint/2010/main" val="26071703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2862322"/>
          </a:xfrm>
          <a:prstGeom prst="rect">
            <a:avLst/>
          </a:prstGeom>
          <a:noFill/>
        </p:spPr>
        <p:txBody>
          <a:bodyPr wrap="square">
            <a:spAutoFit/>
          </a:bodyPr>
          <a:lstStyle/>
          <a:p>
            <a:pPr algn="just" rtl="1"/>
            <a:r>
              <a:rPr lang="fa-IR" sz="2000" dirty="0">
                <a:solidFill>
                  <a:schemeClr val="bg1"/>
                </a:solidFill>
                <a:cs typeface="B Zar" panose="00000400000000000000" pitchFamily="2" charset="-78"/>
              </a:rPr>
              <a:t>این مطالعه از میان عناصر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منیزیم</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آهن</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روی</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مس</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منگنز</a:t>
            </a:r>
            <a:r>
              <a:rPr lang="fa-IR" sz="2000" dirty="0">
                <a:solidFill>
                  <a:schemeClr val="bg1"/>
                </a:solidFill>
                <a:cs typeface="B Zar" panose="00000400000000000000" pitchFamily="2" charset="-78"/>
              </a:rPr>
              <a:t>، به ترتیب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مس</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منیزیم</a:t>
            </a:r>
            <a:r>
              <a:rPr lang="fa-IR" sz="2000" dirty="0">
                <a:solidFill>
                  <a:schemeClr val="bg1"/>
                </a:solidFill>
                <a:cs typeface="B Zar" panose="00000400000000000000" pitchFamily="2" charset="-78"/>
              </a:rPr>
              <a:t> پس از محلول‌پاشی تاثیر بیشتری را بر کاهش درصد ابتلای میوه‌های سالم به این پدیده داشته‌اند. نقش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در ایجاد این پدیده از سال‌ها پیش مورد توجه قرار گرفته بود.</a:t>
            </a:r>
          </a:p>
          <a:p>
            <a:pPr algn="just" rtl="1"/>
            <a:endParaRPr lang="en-US" sz="2000" dirty="0">
              <a:solidFill>
                <a:schemeClr val="bg1"/>
              </a:solidFill>
              <a:cs typeface="B Zar" panose="00000400000000000000" pitchFamily="2" charset="-78"/>
            </a:endParaRPr>
          </a:p>
          <a:p>
            <a:pPr algn="just" rtl="1"/>
            <a:r>
              <a:rPr lang="fa-IR" sz="2000" dirty="0">
                <a:solidFill>
                  <a:schemeClr val="bg1"/>
                </a:solidFill>
                <a:cs typeface="B Zar" panose="00000400000000000000" pitchFamily="2" charset="-78"/>
              </a:rPr>
              <a:t>اما تاثیر </a:t>
            </a:r>
            <a:r>
              <a:rPr lang="fa-IR" sz="2000" dirty="0">
                <a:solidFill>
                  <a:srgbClr val="FF0000"/>
                </a:solidFill>
                <a:cs typeface="B Zar" panose="00000400000000000000" pitchFamily="2" charset="-78"/>
              </a:rPr>
              <a:t>محلول پاشی مس </a:t>
            </a:r>
            <a:r>
              <a:rPr lang="fa-IR" sz="2000" dirty="0">
                <a:solidFill>
                  <a:schemeClr val="bg1"/>
                </a:solidFill>
                <a:cs typeface="B Zar" panose="00000400000000000000" pitchFamily="2" charset="-78"/>
              </a:rPr>
              <a:t>بر کاهش این عارضه در مطالعات اخیر مورد اشاره قرار گرفته است و همچنین بر خلاف تصور برخی محققین، محلول پاشی منیزیم باعث </a:t>
            </a:r>
            <a:r>
              <a:rPr lang="fa-IR" sz="2000" dirty="0">
                <a:solidFill>
                  <a:srgbClr val="FF0000"/>
                </a:solidFill>
                <a:cs typeface="B Zar" panose="00000400000000000000" pitchFamily="2" charset="-78"/>
              </a:rPr>
              <a:t>کاهش</a:t>
            </a:r>
            <a:r>
              <a:rPr lang="fa-IR" sz="2000" dirty="0">
                <a:solidFill>
                  <a:schemeClr val="bg1"/>
                </a:solidFill>
                <a:cs typeface="B Zar" panose="00000400000000000000" pitchFamily="2" charset="-78"/>
              </a:rPr>
              <a:t> ابتلای دانه‌های سالم به این پدیده گردید.</a:t>
            </a:r>
          </a:p>
          <a:p>
            <a:pPr algn="just" rtl="1"/>
            <a:endParaRPr lang="fa-IR" sz="2000" dirty="0">
              <a:solidFill>
                <a:schemeClr val="bg1"/>
              </a:solidFill>
              <a:cs typeface="B Zar" panose="00000400000000000000" pitchFamily="2" charset="-78"/>
            </a:endParaRPr>
          </a:p>
          <a:p>
            <a:pPr algn="just" rtl="1"/>
            <a:r>
              <a:rPr lang="fa-IR" sz="2000" dirty="0">
                <a:solidFill>
                  <a:schemeClr val="bg1"/>
                </a:solidFill>
                <a:cs typeface="B Zar" panose="00000400000000000000" pitchFamily="2" charset="-78"/>
              </a:rPr>
              <a:t>البته، لازم است تاکید شود که تجزیه فیزیکی و شیمیایی خاک و آب مورد استفاده و تاثیر این عناصر در ترکیب با یکدیگر و نه به صورت مستقل باعث </a:t>
            </a:r>
            <a:r>
              <a:rPr lang="fa-IR" sz="2000" dirty="0">
                <a:solidFill>
                  <a:srgbClr val="FF0000"/>
                </a:solidFill>
                <a:cs typeface="B Zar" panose="00000400000000000000" pitchFamily="2" charset="-78"/>
              </a:rPr>
              <a:t>کاهش شدت گسترش این عارضه </a:t>
            </a:r>
            <a:r>
              <a:rPr lang="fa-IR" sz="2000" dirty="0">
                <a:solidFill>
                  <a:schemeClr val="bg1"/>
                </a:solidFill>
                <a:cs typeface="B Zar" panose="00000400000000000000" pitchFamily="2" charset="-78"/>
              </a:rPr>
              <a:t>شده‌اند.</a:t>
            </a:r>
          </a:p>
        </p:txBody>
      </p:sp>
      <p:pic>
        <p:nvPicPr>
          <p:cNvPr id="3" name="Picture 2">
            <a:extLst>
              <a:ext uri="{FF2B5EF4-FFF2-40B4-BE49-F238E27FC236}">
                <a16:creationId xmlns:a16="http://schemas.microsoft.com/office/drawing/2014/main" id="{1E9DC0C7-7FCD-45A1-80C9-8757EDB046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8528" y="3593592"/>
            <a:ext cx="2340864" cy="13167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341341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2862322"/>
          </a:xfrm>
          <a:prstGeom prst="rect">
            <a:avLst/>
          </a:prstGeom>
          <a:noFill/>
        </p:spPr>
        <p:txBody>
          <a:bodyPr wrap="square">
            <a:spAutoFit/>
          </a:bodyPr>
          <a:lstStyle/>
          <a:p>
            <a:pPr algn="just" rtl="1"/>
            <a:r>
              <a:rPr lang="fa-IR" sz="2000" dirty="0">
                <a:solidFill>
                  <a:schemeClr val="bg1"/>
                </a:solidFill>
                <a:cs typeface="B Zar" panose="00000400000000000000" pitchFamily="2" charset="-78"/>
              </a:rPr>
              <a:t>این مطالعه از میان عناصر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منیزیم</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آهن</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روی</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مس</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منگنز</a:t>
            </a:r>
            <a:r>
              <a:rPr lang="fa-IR" sz="2000" dirty="0">
                <a:solidFill>
                  <a:schemeClr val="bg1"/>
                </a:solidFill>
                <a:cs typeface="B Zar" panose="00000400000000000000" pitchFamily="2" charset="-78"/>
              </a:rPr>
              <a:t>، به ترتیب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a:t>
            </a:r>
            <a:r>
              <a:rPr lang="fa-IR" sz="2000" dirty="0">
                <a:solidFill>
                  <a:srgbClr val="FF0000"/>
                </a:solidFill>
                <a:cs typeface="B Zar" panose="00000400000000000000" pitchFamily="2" charset="-78"/>
              </a:rPr>
              <a:t>مس</a:t>
            </a:r>
            <a:r>
              <a:rPr lang="fa-IR" sz="2000" dirty="0">
                <a:solidFill>
                  <a:schemeClr val="bg1"/>
                </a:solidFill>
                <a:cs typeface="B Zar" panose="00000400000000000000" pitchFamily="2" charset="-78"/>
              </a:rPr>
              <a:t> و </a:t>
            </a:r>
            <a:r>
              <a:rPr lang="fa-IR" sz="2000" dirty="0">
                <a:solidFill>
                  <a:srgbClr val="FF0000"/>
                </a:solidFill>
                <a:cs typeface="B Zar" panose="00000400000000000000" pitchFamily="2" charset="-78"/>
              </a:rPr>
              <a:t>منیزیم</a:t>
            </a:r>
            <a:r>
              <a:rPr lang="fa-IR" sz="2000" dirty="0">
                <a:solidFill>
                  <a:schemeClr val="bg1"/>
                </a:solidFill>
                <a:cs typeface="B Zar" panose="00000400000000000000" pitchFamily="2" charset="-78"/>
              </a:rPr>
              <a:t> پس از محلول‌پاشی تاثیر بیشتری را بر کاهش درصد ابتلای میوه‌های سالم به این پدیده داشته‌اند. نقش </a:t>
            </a:r>
            <a:r>
              <a:rPr lang="fa-IR" sz="2000" dirty="0">
                <a:solidFill>
                  <a:srgbClr val="FF0000"/>
                </a:solidFill>
                <a:cs typeface="B Zar" panose="00000400000000000000" pitchFamily="2" charset="-78"/>
              </a:rPr>
              <a:t>کلسیم</a:t>
            </a:r>
            <a:r>
              <a:rPr lang="fa-IR" sz="2000" dirty="0">
                <a:solidFill>
                  <a:schemeClr val="bg1"/>
                </a:solidFill>
                <a:cs typeface="B Zar" panose="00000400000000000000" pitchFamily="2" charset="-78"/>
              </a:rPr>
              <a:t> در ایجاد این پدیده از سال‌ها پیش مورد توجه قرار گرفته بود.</a:t>
            </a:r>
          </a:p>
          <a:p>
            <a:pPr algn="just" rtl="1"/>
            <a:endParaRPr lang="en-US" sz="2000" dirty="0">
              <a:solidFill>
                <a:schemeClr val="bg1"/>
              </a:solidFill>
              <a:cs typeface="B Zar" panose="00000400000000000000" pitchFamily="2" charset="-78"/>
            </a:endParaRPr>
          </a:p>
          <a:p>
            <a:pPr algn="just" rtl="1"/>
            <a:r>
              <a:rPr lang="fa-IR" sz="2000" dirty="0">
                <a:solidFill>
                  <a:schemeClr val="bg1"/>
                </a:solidFill>
                <a:cs typeface="B Zar" panose="00000400000000000000" pitchFamily="2" charset="-78"/>
              </a:rPr>
              <a:t>اما تاثیر </a:t>
            </a:r>
            <a:r>
              <a:rPr lang="fa-IR" sz="2000" dirty="0">
                <a:solidFill>
                  <a:srgbClr val="FF0000"/>
                </a:solidFill>
                <a:cs typeface="B Zar" panose="00000400000000000000" pitchFamily="2" charset="-78"/>
              </a:rPr>
              <a:t>محلول پاشی مس </a:t>
            </a:r>
            <a:r>
              <a:rPr lang="fa-IR" sz="2000" dirty="0">
                <a:solidFill>
                  <a:schemeClr val="bg1"/>
                </a:solidFill>
                <a:cs typeface="B Zar" panose="00000400000000000000" pitchFamily="2" charset="-78"/>
              </a:rPr>
              <a:t>بر کاهش این عارضه در مطالعات اخیر مورد اشاره قرار گرفته است و همچنین بر خلاف تصور برخی محققین، محلول پاشی منیزیم باعث </a:t>
            </a:r>
            <a:r>
              <a:rPr lang="fa-IR" sz="2000" dirty="0">
                <a:solidFill>
                  <a:srgbClr val="FF0000"/>
                </a:solidFill>
                <a:cs typeface="B Zar" panose="00000400000000000000" pitchFamily="2" charset="-78"/>
              </a:rPr>
              <a:t>کاهش</a:t>
            </a:r>
            <a:r>
              <a:rPr lang="fa-IR" sz="2000" dirty="0">
                <a:solidFill>
                  <a:schemeClr val="bg1"/>
                </a:solidFill>
                <a:cs typeface="B Zar" panose="00000400000000000000" pitchFamily="2" charset="-78"/>
              </a:rPr>
              <a:t> ابتلای دانه‌های سالم به این پدیده گردید.</a:t>
            </a:r>
          </a:p>
          <a:p>
            <a:pPr algn="just" rtl="1"/>
            <a:endParaRPr lang="fa-IR" sz="2000" dirty="0">
              <a:solidFill>
                <a:schemeClr val="bg1"/>
              </a:solidFill>
              <a:cs typeface="B Zar" panose="00000400000000000000" pitchFamily="2" charset="-78"/>
            </a:endParaRPr>
          </a:p>
          <a:p>
            <a:pPr algn="just" rtl="1"/>
            <a:r>
              <a:rPr lang="fa-IR" sz="2000" dirty="0">
                <a:solidFill>
                  <a:schemeClr val="bg1"/>
                </a:solidFill>
                <a:cs typeface="B Zar" panose="00000400000000000000" pitchFamily="2" charset="-78"/>
              </a:rPr>
              <a:t>البته، لازم است تاکید شود که تجزیه فیزیکی و شیمیایی خاک و آب مورد استفاده و تاثیر این عناصر در ترکیب با یکدیگر و نه به صورت مستقل باعث </a:t>
            </a:r>
            <a:r>
              <a:rPr lang="fa-IR" sz="2000" dirty="0">
                <a:solidFill>
                  <a:srgbClr val="FF0000"/>
                </a:solidFill>
                <a:cs typeface="B Zar" panose="00000400000000000000" pitchFamily="2" charset="-78"/>
              </a:rPr>
              <a:t>کاهش شدت گسترش این عارضه </a:t>
            </a:r>
            <a:r>
              <a:rPr lang="fa-IR" sz="2000" dirty="0">
                <a:solidFill>
                  <a:schemeClr val="bg1"/>
                </a:solidFill>
                <a:cs typeface="B Zar" panose="00000400000000000000" pitchFamily="2" charset="-78"/>
              </a:rPr>
              <a:t>شده‌اند.</a:t>
            </a:r>
          </a:p>
        </p:txBody>
      </p:sp>
      <p:pic>
        <p:nvPicPr>
          <p:cNvPr id="3" name="Picture 2">
            <a:extLst>
              <a:ext uri="{FF2B5EF4-FFF2-40B4-BE49-F238E27FC236}">
                <a16:creationId xmlns:a16="http://schemas.microsoft.com/office/drawing/2014/main" id="{1E9DC0C7-7FCD-45A1-80C9-8757EDB04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528" y="834390"/>
            <a:ext cx="8546592" cy="40759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Image result for ‫گچ تخته سیاه‬‎"/>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Tree>
    <p:extLst>
      <p:ext uri="{BB962C8B-B14F-4D97-AF65-F5344CB8AC3E}">
        <p14:creationId xmlns:p14="http://schemas.microsoft.com/office/powerpoint/2010/main" val="6594868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grpSp>
        <p:nvGrpSpPr>
          <p:cNvPr id="8" name="Group 7"/>
          <p:cNvGrpSpPr/>
          <p:nvPr/>
        </p:nvGrpSpPr>
        <p:grpSpPr>
          <a:xfrm>
            <a:off x="4244925" y="1404523"/>
            <a:ext cx="3846123" cy="3090698"/>
            <a:chOff x="4219575" y="1673525"/>
            <a:chExt cx="3846123" cy="3090698"/>
          </a:xfrm>
        </p:grpSpPr>
        <p:sp>
          <p:nvSpPr>
            <p:cNvPr id="2" name="Round Single Corner Rectangle 1"/>
            <p:cNvSpPr/>
            <p:nvPr/>
          </p:nvSpPr>
          <p:spPr>
            <a:xfrm>
              <a:off x="6236898" y="1673525"/>
              <a:ext cx="1828800" cy="1463040"/>
            </a:xfrm>
            <a:prstGeom prst="round1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 Single Corner Rectangle 11"/>
            <p:cNvSpPr/>
            <p:nvPr/>
          </p:nvSpPr>
          <p:spPr>
            <a:xfrm flipH="1">
              <a:off x="4253450" y="1716657"/>
              <a:ext cx="1761047" cy="1376776"/>
            </a:xfrm>
            <a:prstGeom prst="round1Rect">
              <a:avLst/>
            </a:prstGeom>
            <a:noFill/>
            <a:ln w="76200">
              <a:solidFill>
                <a:schemeClr val="accent4"/>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Single Corner Rectangle 13"/>
            <p:cNvSpPr/>
            <p:nvPr/>
          </p:nvSpPr>
          <p:spPr>
            <a:xfrm rot="10800000" flipH="1">
              <a:off x="6271403" y="3352942"/>
              <a:ext cx="1759789" cy="1376776"/>
            </a:xfrm>
            <a:prstGeom prst="round1Rect">
              <a:avLst/>
            </a:prstGeom>
            <a:noFill/>
            <a:ln w="76200">
              <a:solidFill>
                <a:schemeClr val="accent6"/>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Single Corner Rectangle 14"/>
            <p:cNvSpPr/>
            <p:nvPr/>
          </p:nvSpPr>
          <p:spPr>
            <a:xfrm rot="10800000">
              <a:off x="4219575" y="3301183"/>
              <a:ext cx="1828800" cy="1463040"/>
            </a:xfrm>
            <a:prstGeom prst="round1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628866" y="2081879"/>
              <a:ext cx="1010213" cy="646331"/>
            </a:xfrm>
            <a:prstGeom prst="rect">
              <a:avLst/>
            </a:prstGeom>
            <a:noFill/>
          </p:spPr>
          <p:txBody>
            <a:bodyPr wrap="none" rtlCol="0">
              <a:spAutoFit/>
            </a:bodyPr>
            <a:lstStyle/>
            <a:p>
              <a:pPr algn="ctr" rtl="1"/>
              <a:r>
                <a:rPr lang="fa-IR"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rPr>
                <a:t>فراوان</a:t>
              </a:r>
              <a:endParaRPr lang="en-US"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endParaRPr>
            </a:p>
          </p:txBody>
        </p:sp>
        <p:sp>
          <p:nvSpPr>
            <p:cNvPr id="16" name="TextBox 15"/>
            <p:cNvSpPr txBox="1"/>
            <p:nvPr/>
          </p:nvSpPr>
          <p:spPr>
            <a:xfrm>
              <a:off x="6466654" y="2076850"/>
              <a:ext cx="1369286" cy="646331"/>
            </a:xfrm>
            <a:prstGeom prst="rect">
              <a:avLst/>
            </a:prstGeom>
            <a:noFill/>
          </p:spPr>
          <p:txBody>
            <a:bodyPr wrap="none" rtlCol="0">
              <a:spAutoFit/>
            </a:bodyPr>
            <a:lstStyle/>
            <a:p>
              <a:pPr algn="ctr" rtl="1"/>
              <a:r>
                <a:rPr lang="fa-IR"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rPr>
                <a:t>با سپاس</a:t>
              </a:r>
              <a:endParaRPr lang="en-US"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endParaRPr>
            </a:p>
          </p:txBody>
        </p:sp>
        <p:sp>
          <p:nvSpPr>
            <p:cNvPr id="17" name="TextBox 16"/>
            <p:cNvSpPr txBox="1"/>
            <p:nvPr/>
          </p:nvSpPr>
          <p:spPr>
            <a:xfrm>
              <a:off x="4672148" y="3706625"/>
              <a:ext cx="923651" cy="646331"/>
            </a:xfrm>
            <a:prstGeom prst="rect">
              <a:avLst/>
            </a:prstGeom>
            <a:noFill/>
          </p:spPr>
          <p:txBody>
            <a:bodyPr wrap="none" rtlCol="0">
              <a:spAutoFit/>
            </a:bodyPr>
            <a:lstStyle/>
            <a:p>
              <a:pPr algn="ctr" rtl="1"/>
              <a:r>
                <a:rPr lang="fa-IR"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rPr>
                <a:t>شما !</a:t>
              </a:r>
              <a:endParaRPr lang="en-US"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endParaRPr>
            </a:p>
          </p:txBody>
        </p:sp>
        <p:sp>
          <p:nvSpPr>
            <p:cNvPr id="18" name="TextBox 17"/>
            <p:cNvSpPr txBox="1"/>
            <p:nvPr/>
          </p:nvSpPr>
          <p:spPr>
            <a:xfrm>
              <a:off x="6547607" y="3698739"/>
              <a:ext cx="1207382" cy="646331"/>
            </a:xfrm>
            <a:prstGeom prst="rect">
              <a:avLst/>
            </a:prstGeom>
            <a:noFill/>
          </p:spPr>
          <p:txBody>
            <a:bodyPr wrap="none" rtlCol="0">
              <a:spAutoFit/>
            </a:bodyPr>
            <a:lstStyle/>
            <a:p>
              <a:pPr algn="ctr" rtl="1"/>
              <a:r>
                <a:rPr lang="fa-IR"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rPr>
                <a:t>از توجه</a:t>
              </a:r>
              <a:endParaRPr lang="en-US" sz="3600" b="1" dirty="0">
                <a:solidFill>
                  <a:schemeClr val="bg2">
                    <a:lumMod val="90000"/>
                  </a:schemeClr>
                </a:solidFill>
                <a:effectLst>
                  <a:outerShdw blurRad="38100" dist="38100" dir="2700000" algn="tl">
                    <a:srgbClr val="000000">
                      <a:alpha val="43137"/>
                    </a:srgbClr>
                  </a:outerShdw>
                </a:effectLst>
                <a:cs typeface="B Nazanin" panose="00000400000000000000" pitchFamily="2" charset="-78"/>
              </a:endParaRPr>
            </a:p>
          </p:txBody>
        </p:sp>
      </p:grpSp>
    </p:spTree>
    <p:extLst>
      <p:ext uri="{BB962C8B-B14F-4D97-AF65-F5344CB8AC3E}">
        <p14:creationId xmlns:p14="http://schemas.microsoft.com/office/powerpoint/2010/main" val="1355510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5" name="Picture 14"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grpSp>
        <p:nvGrpSpPr>
          <p:cNvPr id="3" name="Group 2"/>
          <p:cNvGrpSpPr/>
          <p:nvPr/>
        </p:nvGrpSpPr>
        <p:grpSpPr>
          <a:xfrm>
            <a:off x="10107391" y="860503"/>
            <a:ext cx="253396" cy="3669549"/>
            <a:chOff x="8447267" y="1126833"/>
            <a:chExt cx="253396" cy="3669549"/>
          </a:xfrm>
        </p:grpSpPr>
        <p:sp>
          <p:nvSpPr>
            <p:cNvPr id="2" name="Rounded Rectangle 1"/>
            <p:cNvSpPr/>
            <p:nvPr/>
          </p:nvSpPr>
          <p:spPr>
            <a:xfrm>
              <a:off x="8447267" y="1126833"/>
              <a:ext cx="160505" cy="3669549"/>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8654943" y="1126833"/>
              <a:ext cx="45720" cy="3669549"/>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6">
            <a:extLst>
              <a:ext uri="{FF2B5EF4-FFF2-40B4-BE49-F238E27FC236}">
                <a16:creationId xmlns:a16="http://schemas.microsoft.com/office/drawing/2014/main" id="{54764B2A-3EA6-4711-AE46-7058E6B08CFD}"/>
              </a:ext>
            </a:extLst>
          </p:cNvPr>
          <p:cNvPicPr>
            <a:picLocks noChangeAspect="1"/>
          </p:cNvPicPr>
          <p:nvPr/>
        </p:nvPicPr>
        <p:blipFill>
          <a:blip r:embed="rId4"/>
          <a:stretch>
            <a:fillRect/>
          </a:stretch>
        </p:blipFill>
        <p:spPr>
          <a:xfrm>
            <a:off x="5505500" y="704765"/>
            <a:ext cx="1348061" cy="1670836"/>
          </a:xfrm>
          <a:prstGeom prst="rect">
            <a:avLst/>
          </a:prstGeom>
        </p:spPr>
      </p:pic>
      <p:sp>
        <p:nvSpPr>
          <p:cNvPr id="18" name="Google Shape;498;p49">
            <a:extLst>
              <a:ext uri="{FF2B5EF4-FFF2-40B4-BE49-F238E27FC236}">
                <a16:creationId xmlns:a16="http://schemas.microsoft.com/office/drawing/2014/main" id="{31618FFF-FF93-4EAE-AD05-A5E0F8DA23B7}"/>
              </a:ext>
            </a:extLst>
          </p:cNvPr>
          <p:cNvSpPr txBox="1">
            <a:spLocks/>
          </p:cNvSpPr>
          <p:nvPr/>
        </p:nvSpPr>
        <p:spPr>
          <a:xfrm>
            <a:off x="2781819" y="2443381"/>
            <a:ext cx="6865620" cy="615791"/>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spcBef>
                <a:spcPts val="0"/>
              </a:spcBef>
            </a:pPr>
            <a:r>
              <a:rPr lang="fa-IR" sz="2000">
                <a:latin typeface="Besmellah 1" pitchFamily="2" charset="0"/>
                <a:cs typeface="B Zar" panose="00000400000000000000" pitchFamily="2" charset="-78"/>
              </a:rPr>
              <a:t>دانشکده‌ی کشاورزی</a:t>
            </a:r>
            <a:br>
              <a:rPr lang="fa-IR" sz="2000">
                <a:latin typeface="Besmellah 1" pitchFamily="2" charset="0"/>
                <a:cs typeface="B Zar" panose="00000400000000000000" pitchFamily="2" charset="-78"/>
              </a:rPr>
            </a:br>
            <a:r>
              <a:rPr lang="fa-IR" sz="1600">
                <a:latin typeface="Besmellah 1" pitchFamily="2" charset="0"/>
                <a:cs typeface="B Zar" panose="00000400000000000000" pitchFamily="2" charset="-78"/>
              </a:rPr>
              <a:t>گروه علوم و مهندسی خاک</a:t>
            </a:r>
            <a:br>
              <a:rPr lang="fa-IR" sz="2000">
                <a:latin typeface="Besmellah 1" pitchFamily="2" charset="0"/>
                <a:cs typeface="B Zar" panose="00000400000000000000" pitchFamily="2" charset="-78"/>
              </a:rPr>
            </a:br>
            <a:br>
              <a:rPr lang="fa-IR" sz="2000">
                <a:latin typeface="Besmellah 1" pitchFamily="2" charset="0"/>
                <a:cs typeface="B Zar" panose="00000400000000000000" pitchFamily="2" charset="-78"/>
              </a:rPr>
            </a:br>
            <a:endParaRPr lang="fa-IR" sz="2000" dirty="0">
              <a:latin typeface="Besmellah 1" pitchFamily="2" charset="0"/>
              <a:cs typeface="B Zar" panose="00000400000000000000" pitchFamily="2" charset="-78"/>
            </a:endParaRPr>
          </a:p>
        </p:txBody>
      </p:sp>
      <p:sp>
        <p:nvSpPr>
          <p:cNvPr id="19" name="TextBox 18">
            <a:extLst>
              <a:ext uri="{FF2B5EF4-FFF2-40B4-BE49-F238E27FC236}">
                <a16:creationId xmlns:a16="http://schemas.microsoft.com/office/drawing/2014/main" id="{09626D3B-DAE2-494B-86FC-ABAE32C77A7C}"/>
              </a:ext>
            </a:extLst>
          </p:cNvPr>
          <p:cNvSpPr txBox="1"/>
          <p:nvPr/>
        </p:nvSpPr>
        <p:spPr>
          <a:xfrm>
            <a:off x="2494625" y="3008078"/>
            <a:ext cx="7579312" cy="584775"/>
          </a:xfrm>
          <a:prstGeom prst="rect">
            <a:avLst/>
          </a:prstGeom>
          <a:noFill/>
        </p:spPr>
        <p:txBody>
          <a:bodyPr wrap="square">
            <a:spAutoFit/>
          </a:bodyPr>
          <a:lstStyle/>
          <a:p>
            <a:pPr algn="ctr"/>
            <a:r>
              <a:rPr lang="fa-IR" sz="3200" b="0" dirty="0">
                <a:latin typeface="Besmellah 1" pitchFamily="2" charset="0"/>
                <a:cs typeface="B Zar" panose="00000400000000000000" pitchFamily="2" charset="-78"/>
              </a:rPr>
              <a:t>موضوع: علل و کنترل عارضه لکه پوست استخوانی میوه پسته</a:t>
            </a:r>
            <a:endParaRPr lang="en-US" sz="3200" dirty="0"/>
          </a:p>
        </p:txBody>
      </p:sp>
      <p:sp>
        <p:nvSpPr>
          <p:cNvPr id="20" name="TextBox 19">
            <a:extLst>
              <a:ext uri="{FF2B5EF4-FFF2-40B4-BE49-F238E27FC236}">
                <a16:creationId xmlns:a16="http://schemas.microsoft.com/office/drawing/2014/main" id="{AAAAEC5C-C186-4631-B3DD-0520757041A7}"/>
              </a:ext>
            </a:extLst>
          </p:cNvPr>
          <p:cNvSpPr txBox="1"/>
          <p:nvPr/>
        </p:nvSpPr>
        <p:spPr>
          <a:xfrm>
            <a:off x="3102672" y="3604419"/>
            <a:ext cx="6865620" cy="1323439"/>
          </a:xfrm>
          <a:prstGeom prst="rect">
            <a:avLst/>
          </a:prstGeom>
          <a:noFill/>
        </p:spPr>
        <p:txBody>
          <a:bodyPr wrap="square">
            <a:spAutoFit/>
          </a:bodyPr>
          <a:lstStyle/>
          <a:p>
            <a:pPr algn="r"/>
            <a:r>
              <a:rPr lang="fa-IR" sz="2000" b="0" dirty="0">
                <a:latin typeface="Besmellah 1" pitchFamily="2" charset="0"/>
                <a:cs typeface="B Zar" panose="00000400000000000000" pitchFamily="2" charset="-78"/>
              </a:rPr>
              <a:t>دانشجو: نگین عبدالله‌زاده</a:t>
            </a:r>
            <a:br>
              <a:rPr lang="fa-IR" sz="2000" b="0" dirty="0">
                <a:latin typeface="Besmellah 1" pitchFamily="2" charset="0"/>
                <a:cs typeface="B Zar" panose="00000400000000000000" pitchFamily="2" charset="-78"/>
              </a:rPr>
            </a:br>
            <a:r>
              <a:rPr lang="fa-IR" sz="2000" b="0" dirty="0">
                <a:latin typeface="Besmellah 1" pitchFamily="2" charset="0"/>
                <a:cs typeface="B Zar" panose="00000400000000000000" pitchFamily="2" charset="-78"/>
              </a:rPr>
              <a:t>استاد: دکتر مظفری</a:t>
            </a:r>
            <a:br>
              <a:rPr lang="fa-IR" sz="2000" b="0" dirty="0">
                <a:latin typeface="Besmellah 1" pitchFamily="2" charset="0"/>
                <a:cs typeface="B Zar" panose="00000400000000000000" pitchFamily="2" charset="-78"/>
              </a:rPr>
            </a:br>
            <a:r>
              <a:rPr lang="fa-IR" sz="2000" dirty="0">
                <a:latin typeface="Besmellah 1" pitchFamily="2" charset="0"/>
                <a:cs typeface="B Zar" panose="00000400000000000000" pitchFamily="2" charset="-78"/>
              </a:rPr>
              <a:t>مجله‌ی دنیای پسته شماره‌ی 35</a:t>
            </a:r>
            <a:br>
              <a:rPr lang="fa-IR" sz="2000" b="0" dirty="0">
                <a:latin typeface="Besmellah 1" pitchFamily="2" charset="0"/>
                <a:cs typeface="B Zar" panose="00000400000000000000" pitchFamily="2" charset="-78"/>
              </a:rPr>
            </a:br>
            <a:r>
              <a:rPr lang="fa-IR" sz="2000" b="0" dirty="0">
                <a:latin typeface="Besmellah 1" pitchFamily="2" charset="0"/>
                <a:cs typeface="B Zar" panose="00000400000000000000" pitchFamily="2" charset="-78"/>
              </a:rPr>
              <a:t>آبان‌ماه 1403</a:t>
            </a:r>
            <a:endParaRPr lang="en-US" sz="2000" dirty="0"/>
          </a:p>
        </p:txBody>
      </p:sp>
    </p:spTree>
    <p:extLst>
      <p:ext uri="{BB962C8B-B14F-4D97-AF65-F5344CB8AC3E}">
        <p14:creationId xmlns:p14="http://schemas.microsoft.com/office/powerpoint/2010/main" val="32544733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 name="Title 1"/>
          <p:cNvSpPr txBox="1">
            <a:spLocks/>
          </p:cNvSpPr>
          <p:nvPr/>
        </p:nvSpPr>
        <p:spPr>
          <a:xfrm>
            <a:off x="1899822" y="843378"/>
            <a:ext cx="8575828" cy="34800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r>
              <a:rPr lang="fa-IR" sz="2400" dirty="0">
                <a:solidFill>
                  <a:schemeClr val="bg1"/>
                </a:solidFill>
                <a:cs typeface="B Zar" panose="00000400000000000000" pitchFamily="2" charset="-78"/>
              </a:rPr>
              <a:t>یکی از عواملی که باعث کاهش عملکرد کمی و کیفی پسته می‌شود بروز لکه‌های تیره بر پوست استخوانی آن است.</a:t>
            </a:r>
          </a:p>
          <a:p>
            <a:pPr algn="r" rtl="1"/>
            <a:endParaRPr lang="fa-IR" sz="2400" dirty="0">
              <a:solidFill>
                <a:schemeClr val="bg1"/>
              </a:solidFill>
              <a:cs typeface="B Zar" panose="00000400000000000000" pitchFamily="2" charset="-78"/>
            </a:endParaRPr>
          </a:p>
          <a:p>
            <a:pPr algn="r" rtl="1"/>
            <a:r>
              <a:rPr lang="fa-IR" sz="2400" dirty="0">
                <a:solidFill>
                  <a:schemeClr val="bg1"/>
                </a:solidFill>
                <a:cs typeface="B Zar" panose="00000400000000000000" pitchFamily="2" charset="-78"/>
              </a:rPr>
              <a:t>در بررسی انواع تیرگی‌های اندوکارپ که بر کیفیت محصول پسته منطقه رفسنجان و انار موثر است، </a:t>
            </a:r>
            <a:r>
              <a:rPr lang="fa-IR" sz="2400" dirty="0">
                <a:solidFill>
                  <a:srgbClr val="FF0000"/>
                </a:solidFill>
                <a:cs typeface="B Zar" panose="00000400000000000000" pitchFamily="2" charset="-78"/>
              </a:rPr>
              <a:t>شکل‌های مختلف تیرگی</a:t>
            </a:r>
            <a:r>
              <a:rPr lang="fa-IR" sz="2400" dirty="0">
                <a:solidFill>
                  <a:schemeClr val="bg1"/>
                </a:solidFill>
                <a:cs typeface="B Zar" panose="00000400000000000000" pitchFamily="2" charset="-78"/>
              </a:rPr>
              <a:t>، شامل:</a:t>
            </a:r>
          </a:p>
          <a:p>
            <a:pPr algn="r" rtl="1"/>
            <a:endParaRPr lang="fa-IR" sz="2400" dirty="0">
              <a:solidFill>
                <a:schemeClr val="bg1"/>
              </a:solidFill>
              <a:cs typeface="B Zar" panose="00000400000000000000" pitchFamily="2" charset="-78"/>
            </a:endParaRPr>
          </a:p>
          <a:p>
            <a:pPr marL="514350" indent="-514350" algn="r" rtl="1">
              <a:buFont typeface="+mj-lt"/>
              <a:buAutoNum type="romanUcPeriod"/>
            </a:pPr>
            <a:r>
              <a:rPr lang="fa-IR" sz="2400" dirty="0">
                <a:solidFill>
                  <a:schemeClr val="bg1"/>
                </a:solidFill>
                <a:cs typeface="B Zar" panose="00000400000000000000" pitchFamily="2" charset="-78"/>
              </a:rPr>
              <a:t>تاثیر ضربات حاصل از شن و تگرگ</a:t>
            </a:r>
          </a:p>
          <a:p>
            <a:pPr marL="514350" indent="-514350" algn="r" rtl="1">
              <a:buFont typeface="+mj-lt"/>
              <a:buAutoNum type="romanUcPeriod"/>
            </a:pPr>
            <a:r>
              <a:rPr lang="fa-IR" sz="2400" dirty="0">
                <a:solidFill>
                  <a:schemeClr val="bg1"/>
                </a:solidFill>
                <a:cs typeface="B Zar" panose="00000400000000000000" pitchFamily="2" charset="-78"/>
              </a:rPr>
              <a:t>حمله سن‌ها و سنک‌ها</a:t>
            </a:r>
          </a:p>
          <a:p>
            <a:pPr marL="514350" indent="-514350" algn="r" rtl="1">
              <a:buFont typeface="+mj-lt"/>
              <a:buAutoNum type="romanUcPeriod"/>
            </a:pPr>
            <a:r>
              <a:rPr lang="fa-IR" sz="2400" dirty="0">
                <a:solidFill>
                  <a:schemeClr val="bg1"/>
                </a:solidFill>
                <a:cs typeface="B Zar" panose="00000400000000000000" pitchFamily="2" charset="-78"/>
              </a:rPr>
              <a:t>گرمازدگی بهاره</a:t>
            </a:r>
          </a:p>
        </p:txBody>
      </p:sp>
      <p:pic>
        <p:nvPicPr>
          <p:cNvPr id="22" name="Picture 21"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382220" y="4578637"/>
            <a:ext cx="863455" cy="777095"/>
          </a:xfrm>
          <a:prstGeom prst="rect">
            <a:avLst/>
          </a:prstGeom>
          <a:noFill/>
          <a:ln>
            <a:noFill/>
          </a:ln>
        </p:spPr>
      </p:pic>
      <p:pic>
        <p:nvPicPr>
          <p:cNvPr id="19" name="Picture 18">
            <a:extLst>
              <a:ext uri="{FF2B5EF4-FFF2-40B4-BE49-F238E27FC236}">
                <a16:creationId xmlns:a16="http://schemas.microsoft.com/office/drawing/2014/main" id="{D440BEEC-C516-4899-AD57-A90148A606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2059" y="3098307"/>
            <a:ext cx="1778234" cy="18998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a:extLst>
              <a:ext uri="{FF2B5EF4-FFF2-40B4-BE49-F238E27FC236}">
                <a16:creationId xmlns:a16="http://schemas.microsoft.com/office/drawing/2014/main" id="{EC735049-FF4D-49EA-BF48-D46616290C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8791" y="3666478"/>
            <a:ext cx="2179163" cy="13301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3">
            <a:extLst>
              <a:ext uri="{FF2B5EF4-FFF2-40B4-BE49-F238E27FC236}">
                <a16:creationId xmlns:a16="http://schemas.microsoft.com/office/drawing/2014/main" id="{5EEE60D7-4080-4425-AD88-605D6B74FB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14742" y="2707688"/>
            <a:ext cx="1653845" cy="22993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422325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5" y="496018"/>
            <a:chExt cx="9126742" cy="5255643"/>
          </a:xfrm>
        </p:grpSpPr>
        <p:sp>
          <p:nvSpPr>
            <p:cNvPr id="4" name="Rectangle 3"/>
            <p:cNvSpPr/>
            <p:nvPr/>
          </p:nvSpPr>
          <p:spPr>
            <a:xfrm>
              <a:off x="1768414" y="655608"/>
              <a:ext cx="8609157"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2" y="496018"/>
              <a:ext cx="8902455"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5" y="5264268"/>
              <a:ext cx="9126742"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199044" y="4590080"/>
            <a:ext cx="863455" cy="777095"/>
          </a:xfrm>
          <a:prstGeom prst="rect">
            <a:avLst/>
          </a:prstGeom>
          <a:noFill/>
          <a:ln>
            <a:noFill/>
          </a:ln>
        </p:spPr>
      </p:pic>
      <p:sp>
        <p:nvSpPr>
          <p:cNvPr id="29" name="TextBox 28">
            <a:extLst>
              <a:ext uri="{FF2B5EF4-FFF2-40B4-BE49-F238E27FC236}">
                <a16:creationId xmlns:a16="http://schemas.microsoft.com/office/drawing/2014/main" id="{0146D297-D5BE-4432-B097-4105A3E6F036}"/>
              </a:ext>
            </a:extLst>
          </p:cNvPr>
          <p:cNvSpPr txBox="1"/>
          <p:nvPr/>
        </p:nvSpPr>
        <p:spPr>
          <a:xfrm>
            <a:off x="1864311" y="781235"/>
            <a:ext cx="8655727" cy="4339650"/>
          </a:xfrm>
          <a:prstGeom prst="rect">
            <a:avLst/>
          </a:prstGeom>
          <a:noFill/>
        </p:spPr>
        <p:txBody>
          <a:bodyPr wrap="square">
            <a:spAutoFit/>
          </a:bodyPr>
          <a:lstStyle/>
          <a:p>
            <a:pPr algn="just" rtl="1"/>
            <a:r>
              <a:rPr lang="fa-IR" sz="2300" dirty="0">
                <a:solidFill>
                  <a:schemeClr val="bg1"/>
                </a:solidFill>
                <a:cs typeface="B Zar" panose="00000400000000000000" pitchFamily="2" charset="-78"/>
              </a:rPr>
              <a:t>در میان انواع لکه‌هایی که پوست استخوانی پسته را هدف قرار می‌دهند، پدیده لکه پوست استخوانی پسته (</a:t>
            </a:r>
            <a:r>
              <a:rPr lang="en-US" sz="2300" dirty="0">
                <a:solidFill>
                  <a:schemeClr val="bg1"/>
                </a:solidFill>
                <a:cs typeface="B Zar" panose="00000400000000000000" pitchFamily="2" charset="-78"/>
              </a:rPr>
              <a:t>PEL</a:t>
            </a:r>
            <a:r>
              <a:rPr lang="fa-IR" sz="2300" dirty="0">
                <a:solidFill>
                  <a:schemeClr val="bg1"/>
                </a:solidFill>
                <a:cs typeface="B Zar" panose="00000400000000000000" pitchFamily="2" charset="-78"/>
              </a:rPr>
              <a:t>)</a:t>
            </a:r>
            <a:r>
              <a:rPr lang="en-US" sz="2300" dirty="0">
                <a:solidFill>
                  <a:schemeClr val="bg1"/>
                </a:solidFill>
                <a:cs typeface="B Zar" panose="00000400000000000000" pitchFamily="2" charset="-78"/>
              </a:rPr>
              <a:t> </a:t>
            </a:r>
            <a:r>
              <a:rPr lang="fa-IR" sz="2300" dirty="0">
                <a:solidFill>
                  <a:schemeClr val="bg1"/>
                </a:solidFill>
                <a:cs typeface="B Zar" panose="00000400000000000000" pitchFamily="2" charset="-78"/>
              </a:rPr>
              <a:t>یکی از مهم‌ترین عارضه‌هایی است که در طی چند سال اخیر در مناطق پسته کاری ایران شیوع پیدا کرده و در برخی از باغ‌ها، خسارت‌های بالای ۵۰ درصد داشته است.</a:t>
            </a:r>
          </a:p>
          <a:p>
            <a:pPr algn="just" rtl="1"/>
            <a:r>
              <a:rPr lang="fa-IR" sz="2300" dirty="0">
                <a:solidFill>
                  <a:schemeClr val="bg1"/>
                </a:solidFill>
                <a:cs typeface="B Zar" panose="00000400000000000000" pitchFamily="2" charset="-78"/>
              </a:rPr>
              <a:t>سطح آلودگی پدیده </a:t>
            </a:r>
            <a:r>
              <a:rPr lang="en-US" sz="2300" dirty="0">
                <a:solidFill>
                  <a:srgbClr val="FF0000"/>
                </a:solidFill>
                <a:cs typeface="B Zar" panose="00000400000000000000" pitchFamily="2" charset="-78"/>
              </a:rPr>
              <a:t>PEL</a:t>
            </a:r>
            <a:r>
              <a:rPr lang="fa-IR" sz="2300" dirty="0">
                <a:solidFill>
                  <a:schemeClr val="bg1"/>
                </a:solidFill>
                <a:cs typeface="B Zar" panose="00000400000000000000" pitchFamily="2" charset="-78"/>
              </a:rPr>
              <a:t> در بخش‌هایی از مناطق پسته‌کاری </a:t>
            </a:r>
            <a:r>
              <a:rPr lang="fa-IR" sz="2300" dirty="0">
                <a:solidFill>
                  <a:srgbClr val="FF0000"/>
                </a:solidFill>
                <a:cs typeface="B Zar" panose="00000400000000000000" pitchFamily="2" charset="-78"/>
              </a:rPr>
              <a:t>رفسنجان </a:t>
            </a:r>
            <a:r>
              <a:rPr lang="fa-IR" sz="2300" dirty="0">
                <a:solidFill>
                  <a:schemeClr val="bg1"/>
                </a:solidFill>
                <a:cs typeface="B Zar" panose="00000400000000000000" pitchFamily="2" charset="-78"/>
              </a:rPr>
              <a:t>و</a:t>
            </a:r>
            <a:r>
              <a:rPr lang="fa-IR" sz="2300" dirty="0">
                <a:solidFill>
                  <a:srgbClr val="FF0000"/>
                </a:solidFill>
                <a:cs typeface="B Zar" panose="00000400000000000000" pitchFamily="2" charset="-78"/>
              </a:rPr>
              <a:t> انار </a:t>
            </a:r>
            <a:r>
              <a:rPr lang="fa-IR" sz="2300" dirty="0">
                <a:solidFill>
                  <a:schemeClr val="bg1"/>
                </a:solidFill>
                <a:cs typeface="B Zar" panose="00000400000000000000" pitchFamily="2" charset="-78"/>
              </a:rPr>
              <a:t>از حدود ۱۰ درصد تا بالای ۶۰ درصد مشاهده شده است.</a:t>
            </a:r>
          </a:p>
          <a:p>
            <a:pPr algn="just" rtl="1"/>
            <a:r>
              <a:rPr lang="fa-IR" sz="2300" dirty="0">
                <a:solidFill>
                  <a:schemeClr val="bg1"/>
                </a:solidFill>
                <a:cs typeface="B Zar" panose="00000400000000000000" pitchFamily="2" charset="-78"/>
              </a:rPr>
              <a:t>نتایج نشان می‌دهد که درصد وقوع </a:t>
            </a:r>
            <a:r>
              <a:rPr lang="en-US" sz="2300" dirty="0">
                <a:solidFill>
                  <a:srgbClr val="FF0000"/>
                </a:solidFill>
                <a:cs typeface="B Zar" panose="00000400000000000000" pitchFamily="2" charset="-78"/>
              </a:rPr>
              <a:t>PEL</a:t>
            </a:r>
            <a:r>
              <a:rPr lang="fa-IR" sz="2300" dirty="0">
                <a:solidFill>
                  <a:schemeClr val="bg1"/>
                </a:solidFill>
                <a:cs typeface="B Zar" panose="00000400000000000000" pitchFamily="2" charset="-78"/>
              </a:rPr>
              <a:t> به ترتیب در مناطق انار، رفسنجان، کشکوئیه و نوق </a:t>
            </a:r>
            <a:r>
              <a:rPr lang="fa-IR" sz="2300" dirty="0">
                <a:solidFill>
                  <a:srgbClr val="FF0000"/>
                </a:solidFill>
                <a:cs typeface="B Zar" panose="00000400000000000000" pitchFamily="2" charset="-78"/>
              </a:rPr>
              <a:t>افزایش</a:t>
            </a:r>
            <a:r>
              <a:rPr lang="fa-IR" sz="2300" dirty="0">
                <a:solidFill>
                  <a:schemeClr val="bg1"/>
                </a:solidFill>
                <a:cs typeface="B Zar" panose="00000400000000000000" pitchFamily="2" charset="-78"/>
              </a:rPr>
              <a:t> می‌یابد.</a:t>
            </a:r>
          </a:p>
          <a:p>
            <a:pPr algn="just" rtl="1"/>
            <a:r>
              <a:rPr lang="fa-IR" sz="2300" dirty="0">
                <a:solidFill>
                  <a:schemeClr val="bg1"/>
                </a:solidFill>
                <a:cs typeface="B Zar" panose="00000400000000000000" pitchFamily="2" charset="-78"/>
              </a:rPr>
              <a:t>در مجموع، میزان وقوع </a:t>
            </a:r>
            <a:r>
              <a:rPr lang="en-US" sz="2300" dirty="0">
                <a:solidFill>
                  <a:srgbClr val="FF0000"/>
                </a:solidFill>
                <a:cs typeface="B Zar" panose="00000400000000000000" pitchFamily="2" charset="-78"/>
              </a:rPr>
              <a:t>PEL</a:t>
            </a:r>
            <a:r>
              <a:rPr lang="fa-IR" sz="2300" dirty="0">
                <a:solidFill>
                  <a:schemeClr val="bg1"/>
                </a:solidFill>
                <a:cs typeface="B Zar" panose="00000400000000000000" pitchFamily="2" charset="-78"/>
              </a:rPr>
              <a:t> در کل مناطق ذکر شده ۲۵.۸ درصد تخمین زده شده است و این نگرانی را تقویت می‌کند که در صورت عدم توجه به عوامل موثر بر این پدیده و عدم رفع سریع این عوامل در سال‌های آینده، سطح خسارت این پدیده احتمالا </a:t>
            </a:r>
            <a:r>
              <a:rPr lang="fa-IR" sz="2300" dirty="0">
                <a:solidFill>
                  <a:srgbClr val="FF0000"/>
                </a:solidFill>
                <a:cs typeface="B Zar" panose="00000400000000000000" pitchFamily="2" charset="-78"/>
              </a:rPr>
              <a:t>افزایش</a:t>
            </a:r>
            <a:r>
              <a:rPr lang="fa-IR" sz="2300" dirty="0">
                <a:solidFill>
                  <a:schemeClr val="bg1"/>
                </a:solidFill>
                <a:cs typeface="B Zar" panose="00000400000000000000" pitchFamily="2" charset="-78"/>
              </a:rPr>
              <a:t> می‌یابد.</a:t>
            </a:r>
          </a:p>
          <a:p>
            <a:pPr algn="just" rtl="1"/>
            <a:r>
              <a:rPr lang="fa-IR" sz="2300" dirty="0">
                <a:solidFill>
                  <a:schemeClr val="bg1"/>
                </a:solidFill>
                <a:cs typeface="B Zar" panose="00000400000000000000" pitchFamily="2" charset="-78"/>
              </a:rPr>
              <a:t>همچنین پیش‌بینی می‌گردد که گسترش این پدیده در مناطق </a:t>
            </a:r>
            <a:r>
              <a:rPr lang="fa-IR" sz="2300" dirty="0">
                <a:solidFill>
                  <a:srgbClr val="FF0000"/>
                </a:solidFill>
                <a:cs typeface="B Zar" panose="00000400000000000000" pitchFamily="2" charset="-78"/>
              </a:rPr>
              <a:t>نوق </a:t>
            </a:r>
            <a:r>
              <a:rPr lang="fa-IR" sz="2300" dirty="0">
                <a:solidFill>
                  <a:schemeClr val="bg1"/>
                </a:solidFill>
                <a:cs typeface="B Zar" panose="00000400000000000000" pitchFamily="2" charset="-78"/>
              </a:rPr>
              <a:t>و</a:t>
            </a:r>
            <a:r>
              <a:rPr lang="fa-IR" sz="2300" dirty="0">
                <a:solidFill>
                  <a:srgbClr val="FF0000"/>
                </a:solidFill>
                <a:cs typeface="B Zar" panose="00000400000000000000" pitchFamily="2" charset="-78"/>
              </a:rPr>
              <a:t> کشکوئیه </a:t>
            </a:r>
            <a:r>
              <a:rPr lang="fa-IR" sz="2300" dirty="0">
                <a:solidFill>
                  <a:schemeClr val="bg1"/>
                </a:solidFill>
                <a:cs typeface="B Zar" panose="00000400000000000000" pitchFamily="2" charset="-78"/>
              </a:rPr>
              <a:t>بیش از سایر مناطق       باشد.</a:t>
            </a:r>
            <a:endParaRPr lang="en-US" sz="2300" dirty="0">
              <a:solidFill>
                <a:schemeClr val="bg1"/>
              </a:solidFill>
              <a:cs typeface="B Zar" panose="00000400000000000000" pitchFamily="2" charset="-78"/>
            </a:endParaRPr>
          </a:p>
        </p:txBody>
      </p:sp>
    </p:spTree>
    <p:extLst>
      <p:ext uri="{BB962C8B-B14F-4D97-AF65-F5344CB8AC3E}">
        <p14:creationId xmlns:p14="http://schemas.microsoft.com/office/powerpoint/2010/main" val="22726962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grpSp>
        <p:nvGrpSpPr>
          <p:cNvPr id="30" name="Group 29"/>
          <p:cNvGrpSpPr/>
          <p:nvPr/>
        </p:nvGrpSpPr>
        <p:grpSpPr>
          <a:xfrm>
            <a:off x="9622753" y="772357"/>
            <a:ext cx="249215" cy="4305669"/>
            <a:chOff x="8447267" y="1126833"/>
            <a:chExt cx="253396" cy="3669549"/>
          </a:xfrm>
        </p:grpSpPr>
        <p:sp>
          <p:nvSpPr>
            <p:cNvPr id="31" name="Rounded Rectangle 30"/>
            <p:cNvSpPr/>
            <p:nvPr/>
          </p:nvSpPr>
          <p:spPr>
            <a:xfrm>
              <a:off x="8447267" y="1126833"/>
              <a:ext cx="160505" cy="3669549"/>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8654943" y="1126833"/>
              <a:ext cx="45720" cy="3669549"/>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6FD31024-4A7C-4193-82DD-3D206EAFC83A}"/>
              </a:ext>
            </a:extLst>
          </p:cNvPr>
          <p:cNvSpPr txBox="1"/>
          <p:nvPr/>
        </p:nvSpPr>
        <p:spPr>
          <a:xfrm>
            <a:off x="2166150" y="878888"/>
            <a:ext cx="7261935" cy="4093428"/>
          </a:xfrm>
          <a:prstGeom prst="rect">
            <a:avLst/>
          </a:prstGeom>
          <a:noFill/>
        </p:spPr>
        <p:txBody>
          <a:bodyPr wrap="square">
            <a:spAutoFit/>
          </a:bodyPr>
          <a:lstStyle/>
          <a:p>
            <a:pPr algn="r" rtl="1"/>
            <a:r>
              <a:rPr lang="fa-IR" sz="2000" dirty="0">
                <a:solidFill>
                  <a:schemeClr val="bg1"/>
                </a:solidFill>
                <a:cs typeface="B Zar" panose="00000400000000000000" pitchFamily="2" charset="-78"/>
              </a:rPr>
              <a:t>این پدیده از مرحله شروع تشکیل پوست استخوانی (در شرایط آب و هوایی استان کرمان تقریبا </a:t>
            </a:r>
            <a:r>
              <a:rPr lang="fa-IR" sz="2000" dirty="0">
                <a:solidFill>
                  <a:srgbClr val="FF0000"/>
                </a:solidFill>
                <a:cs typeface="B Zar" panose="00000400000000000000" pitchFamily="2" charset="-78"/>
              </a:rPr>
              <a:t>اواسط اردیبهشت</a:t>
            </a:r>
            <a:r>
              <a:rPr lang="fa-IR" sz="2000" dirty="0">
                <a:solidFill>
                  <a:schemeClr val="bg1"/>
                </a:solidFill>
                <a:cs typeface="B Zar" panose="00000400000000000000" pitchFamily="2" charset="-78"/>
              </a:rPr>
              <a:t>) آغاز و بسیاری از میوه‌های آلوده </a:t>
            </a:r>
            <a:r>
              <a:rPr lang="fa-IR" sz="2000" dirty="0">
                <a:solidFill>
                  <a:srgbClr val="FF0000"/>
                </a:solidFill>
                <a:cs typeface="B Zar" panose="00000400000000000000" pitchFamily="2" charset="-78"/>
              </a:rPr>
              <a:t>تا اواخر خرداد</a:t>
            </a:r>
            <a:r>
              <a:rPr lang="fa-IR" sz="2000" dirty="0">
                <a:solidFill>
                  <a:schemeClr val="bg1"/>
                </a:solidFill>
                <a:cs typeface="B Zar" panose="00000400000000000000" pitchFamily="2" charset="-78"/>
              </a:rPr>
              <a:t>، دچار ریزش می‌گردند و میوه‌هایی که باقی می‌مانند، اغلب در قسمت آلوده، نرم و قابل انعطاف می‌گردند که باعث </a:t>
            </a:r>
            <a:r>
              <a:rPr lang="fa-IR" sz="2000" dirty="0">
                <a:solidFill>
                  <a:srgbClr val="FF0000"/>
                </a:solidFill>
                <a:cs typeface="B Zar" panose="00000400000000000000" pitchFamily="2" charset="-78"/>
              </a:rPr>
              <a:t>شکسته شدن </a:t>
            </a:r>
            <a:r>
              <a:rPr lang="fa-IR" sz="2000" dirty="0">
                <a:solidFill>
                  <a:schemeClr val="bg1"/>
                </a:solidFill>
                <a:cs typeface="B Zar" panose="00000400000000000000" pitchFamily="2" charset="-78"/>
              </a:rPr>
              <a:t>و</a:t>
            </a:r>
            <a:r>
              <a:rPr lang="fa-IR" sz="2000" dirty="0">
                <a:solidFill>
                  <a:srgbClr val="FF0000"/>
                </a:solidFill>
                <a:cs typeface="B Zar" panose="00000400000000000000" pitchFamily="2" charset="-78"/>
              </a:rPr>
              <a:t> بد شکلی </a:t>
            </a:r>
            <a:r>
              <a:rPr lang="fa-IR" sz="2000" dirty="0">
                <a:solidFill>
                  <a:schemeClr val="bg1"/>
                </a:solidFill>
                <a:cs typeface="B Zar" panose="00000400000000000000" pitchFamily="2" charset="-78"/>
              </a:rPr>
              <a:t>این قسمت در فرایند برداشت و فراوری پسته می‌شود.</a:t>
            </a:r>
          </a:p>
          <a:p>
            <a:pPr algn="r" rtl="1"/>
            <a:endParaRPr lang="fa-IR" sz="2000" dirty="0">
              <a:solidFill>
                <a:schemeClr val="bg1"/>
              </a:solidFill>
              <a:cs typeface="B Zar" panose="00000400000000000000" pitchFamily="2" charset="-78"/>
            </a:endParaRPr>
          </a:p>
          <a:p>
            <a:pPr algn="r" rtl="1"/>
            <a:r>
              <a:rPr lang="fa-IR" sz="2000" dirty="0">
                <a:solidFill>
                  <a:schemeClr val="bg1"/>
                </a:solidFill>
                <a:cs typeface="B Zar" panose="00000400000000000000" pitchFamily="2" charset="-78"/>
              </a:rPr>
              <a:t>بر اساس نتایج آخرین پژوهش‌ها، </a:t>
            </a:r>
            <a:r>
              <a:rPr lang="fa-IR" sz="2000" dirty="0">
                <a:solidFill>
                  <a:srgbClr val="FF0000"/>
                </a:solidFill>
                <a:cs typeface="B Zar" panose="00000400000000000000" pitchFamily="2" charset="-78"/>
              </a:rPr>
              <a:t>علائم پدیده لکه پوست استخوانی را می‌توان به صورت زیر معرفی کرد</a:t>
            </a:r>
            <a:r>
              <a:rPr lang="fa-IR" sz="2000" dirty="0">
                <a:solidFill>
                  <a:schemeClr val="bg1"/>
                </a:solidFill>
                <a:cs typeface="B Zar" panose="00000400000000000000" pitchFamily="2" charset="-78"/>
              </a:rPr>
              <a:t>:</a:t>
            </a:r>
          </a:p>
          <a:p>
            <a:pPr marL="514350" indent="-514350" algn="r" rtl="1">
              <a:buFont typeface="+mj-lt"/>
              <a:buAutoNum type="romanUcPeriod"/>
            </a:pPr>
            <a:r>
              <a:rPr lang="fa-IR" sz="2000" dirty="0">
                <a:solidFill>
                  <a:schemeClr val="bg1"/>
                </a:solidFill>
                <a:cs typeface="B Zar" panose="00000400000000000000" pitchFamily="2" charset="-78"/>
              </a:rPr>
              <a:t>تیره شدن، سیاه شدن و قابل انعطاف شدن میوه‌های پسته از راس و کناره‌ها که به صورت پیش‌رونده به سمت قاعده حرکت کند.</a:t>
            </a:r>
          </a:p>
          <a:p>
            <a:pPr marL="514350" indent="-514350" algn="r" rtl="1">
              <a:buFont typeface="+mj-lt"/>
              <a:buAutoNum type="romanUcPeriod"/>
            </a:pPr>
            <a:r>
              <a:rPr lang="fa-IR" sz="2000" dirty="0">
                <a:solidFill>
                  <a:schemeClr val="bg1"/>
                </a:solidFill>
                <a:cs typeface="B Zar" panose="00000400000000000000" pitchFamily="2" charset="-78"/>
              </a:rPr>
              <a:t>خشک شدگی پوست پسته به نحوی که در برخی موارد، شیره سلولی پوست نرم، از نقطه‌ای به بیرون تراوش کند، اما اثری از جای نیش حشره نباشد.</a:t>
            </a:r>
          </a:p>
          <a:p>
            <a:pPr marL="514350" indent="-514350" algn="r" rtl="1">
              <a:buFont typeface="+mj-lt"/>
              <a:buAutoNum type="romanUcPeriod"/>
            </a:pPr>
            <a:r>
              <a:rPr lang="fa-IR" sz="2000" dirty="0">
                <a:solidFill>
                  <a:schemeClr val="bg1"/>
                </a:solidFill>
                <a:cs typeface="B Zar" panose="00000400000000000000" pitchFamily="2" charset="-78"/>
              </a:rPr>
              <a:t>شایع‌ترین علامت این پدیده، سیاه شدن پوست استخوانی از قسمت راس به سمت قاعده میوه است.</a:t>
            </a:r>
            <a:endParaRPr lang="en-US" sz="2000" dirty="0">
              <a:solidFill>
                <a:schemeClr val="bg1"/>
              </a:solidFill>
              <a:cs typeface="B Zar" panose="00000400000000000000" pitchFamily="2" charset="-78"/>
            </a:endParaRPr>
          </a:p>
        </p:txBody>
      </p:sp>
      <p:pic>
        <p:nvPicPr>
          <p:cNvPr id="14" name="Picture 13">
            <a:extLst>
              <a:ext uri="{FF2B5EF4-FFF2-40B4-BE49-F238E27FC236}">
                <a16:creationId xmlns:a16="http://schemas.microsoft.com/office/drawing/2014/main" id="{CAEB8948-425D-4A2D-8349-EB6ABE7043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2193" y="835352"/>
            <a:ext cx="3716857" cy="4313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55ADDD5F-4B54-4058-B72F-5A9411A5B7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56390" y="742462"/>
            <a:ext cx="3894836" cy="431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643809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outHorizont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3" name="Picture 22" descr="Image result for ‫گچ تخته سیاه‬‎"/>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grpSp>
        <p:nvGrpSpPr>
          <p:cNvPr id="30" name="Group 29"/>
          <p:cNvGrpSpPr/>
          <p:nvPr/>
        </p:nvGrpSpPr>
        <p:grpSpPr>
          <a:xfrm>
            <a:off x="9622753" y="772357"/>
            <a:ext cx="249215" cy="4305669"/>
            <a:chOff x="8447267" y="1126833"/>
            <a:chExt cx="253396" cy="3669549"/>
          </a:xfrm>
        </p:grpSpPr>
        <p:sp>
          <p:nvSpPr>
            <p:cNvPr id="31" name="Rounded Rectangle 30"/>
            <p:cNvSpPr/>
            <p:nvPr/>
          </p:nvSpPr>
          <p:spPr>
            <a:xfrm>
              <a:off x="8447267" y="1126833"/>
              <a:ext cx="160505" cy="3669549"/>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8654943" y="1126833"/>
              <a:ext cx="45720" cy="3669549"/>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6FD31024-4A7C-4193-82DD-3D206EAFC83A}"/>
              </a:ext>
            </a:extLst>
          </p:cNvPr>
          <p:cNvSpPr txBox="1"/>
          <p:nvPr/>
        </p:nvSpPr>
        <p:spPr>
          <a:xfrm>
            <a:off x="2166150" y="878888"/>
            <a:ext cx="7261935" cy="4093428"/>
          </a:xfrm>
          <a:prstGeom prst="rect">
            <a:avLst/>
          </a:prstGeom>
          <a:noFill/>
        </p:spPr>
        <p:txBody>
          <a:bodyPr wrap="square">
            <a:spAutoFit/>
          </a:bodyPr>
          <a:lstStyle/>
          <a:p>
            <a:pPr algn="r" rtl="1"/>
            <a:r>
              <a:rPr lang="fa-IR" sz="2000" dirty="0">
                <a:solidFill>
                  <a:schemeClr val="bg1"/>
                </a:solidFill>
                <a:cs typeface="B Zar" panose="00000400000000000000" pitchFamily="2" charset="-78"/>
              </a:rPr>
              <a:t>این پدیده از مرحله شروع تشکیل استخوانی (در شرایط آب و هوایی استان کرمان تقریبا </a:t>
            </a:r>
            <a:r>
              <a:rPr lang="fa-IR" sz="2000" dirty="0">
                <a:solidFill>
                  <a:srgbClr val="FF0000"/>
                </a:solidFill>
                <a:cs typeface="B Zar" panose="00000400000000000000" pitchFamily="2" charset="-78"/>
              </a:rPr>
              <a:t>اواسط اردیبهشت</a:t>
            </a:r>
            <a:r>
              <a:rPr lang="fa-IR" sz="2000" dirty="0">
                <a:solidFill>
                  <a:schemeClr val="bg1"/>
                </a:solidFill>
                <a:cs typeface="B Zar" panose="00000400000000000000" pitchFamily="2" charset="-78"/>
              </a:rPr>
              <a:t>) آغاز و بسیاری از میوه‌های آلوده </a:t>
            </a:r>
            <a:r>
              <a:rPr lang="fa-IR" sz="2000" dirty="0">
                <a:solidFill>
                  <a:srgbClr val="FF0000"/>
                </a:solidFill>
                <a:cs typeface="B Zar" panose="00000400000000000000" pitchFamily="2" charset="-78"/>
              </a:rPr>
              <a:t>تا اواخر خرداد</a:t>
            </a:r>
            <a:r>
              <a:rPr lang="fa-IR" sz="2000" dirty="0">
                <a:solidFill>
                  <a:schemeClr val="bg1"/>
                </a:solidFill>
                <a:cs typeface="B Zar" panose="00000400000000000000" pitchFamily="2" charset="-78"/>
              </a:rPr>
              <a:t>، دچار ریزش می‌گردند و میوه‌هایی که باقی می‌مانند، اغلب در قسمت آلوده، نرم و قابل انعطاف می‌گردند که باعث </a:t>
            </a:r>
            <a:r>
              <a:rPr lang="fa-IR" sz="2000" dirty="0">
                <a:solidFill>
                  <a:srgbClr val="FF0000"/>
                </a:solidFill>
                <a:cs typeface="B Zar" panose="00000400000000000000" pitchFamily="2" charset="-78"/>
              </a:rPr>
              <a:t>شکسته شدن و بد شکلی </a:t>
            </a:r>
            <a:r>
              <a:rPr lang="fa-IR" sz="2000" dirty="0">
                <a:solidFill>
                  <a:schemeClr val="bg1"/>
                </a:solidFill>
                <a:cs typeface="B Zar" panose="00000400000000000000" pitchFamily="2" charset="-78"/>
              </a:rPr>
              <a:t>این قسمت در فرایند برداشت و فراوری پسته می‌شود.</a:t>
            </a:r>
          </a:p>
          <a:p>
            <a:pPr algn="r" rtl="1"/>
            <a:endParaRPr lang="fa-IR" sz="2000" dirty="0">
              <a:solidFill>
                <a:schemeClr val="bg1"/>
              </a:solidFill>
              <a:cs typeface="B Zar" panose="00000400000000000000" pitchFamily="2" charset="-78"/>
            </a:endParaRPr>
          </a:p>
          <a:p>
            <a:pPr algn="r" rtl="1"/>
            <a:r>
              <a:rPr lang="fa-IR" sz="2000" dirty="0">
                <a:solidFill>
                  <a:schemeClr val="bg1"/>
                </a:solidFill>
                <a:cs typeface="B Zar" panose="00000400000000000000" pitchFamily="2" charset="-78"/>
              </a:rPr>
              <a:t>بر اساس نتایج آخرین پژوهش‌ها، </a:t>
            </a:r>
            <a:r>
              <a:rPr lang="fa-IR" sz="2000" dirty="0">
                <a:solidFill>
                  <a:srgbClr val="FF0000"/>
                </a:solidFill>
                <a:cs typeface="B Zar" panose="00000400000000000000" pitchFamily="2" charset="-78"/>
              </a:rPr>
              <a:t>علائم پدیده لکه پوست و استخوانی را می‌توان به صورت زیر معرفی کرد</a:t>
            </a:r>
            <a:r>
              <a:rPr lang="fa-IR" sz="2000" dirty="0">
                <a:solidFill>
                  <a:schemeClr val="bg1"/>
                </a:solidFill>
                <a:cs typeface="B Zar" panose="00000400000000000000" pitchFamily="2" charset="-78"/>
              </a:rPr>
              <a:t>:</a:t>
            </a:r>
          </a:p>
          <a:p>
            <a:pPr marL="514350" indent="-514350" algn="r" rtl="1">
              <a:buFont typeface="+mj-lt"/>
              <a:buAutoNum type="romanUcPeriod"/>
            </a:pPr>
            <a:r>
              <a:rPr lang="fa-IR" sz="2000" dirty="0">
                <a:solidFill>
                  <a:schemeClr val="bg1"/>
                </a:solidFill>
                <a:cs typeface="B Zar" panose="00000400000000000000" pitchFamily="2" charset="-78"/>
              </a:rPr>
              <a:t>تیره شدن، سیاه شدن و قابل انعطاف شدن میوه‌های پسته از راس و کناره‌ها که به صورت پیشرونده به سمت قاعده حرکت کند.</a:t>
            </a:r>
          </a:p>
          <a:p>
            <a:pPr marL="514350" indent="-514350" algn="r" rtl="1">
              <a:buFont typeface="+mj-lt"/>
              <a:buAutoNum type="romanUcPeriod"/>
            </a:pPr>
            <a:r>
              <a:rPr lang="fa-IR" sz="2000" dirty="0">
                <a:solidFill>
                  <a:schemeClr val="bg1"/>
                </a:solidFill>
                <a:cs typeface="B Zar" panose="00000400000000000000" pitchFamily="2" charset="-78"/>
              </a:rPr>
              <a:t>خشک شدگی پوست پسته به نحوی که در برخی موارد، شیره سلولی پوست نرم، از نقطه‌ای به بیرون تراوش کند، اما اثری از جای نیش حشره نباشد.</a:t>
            </a:r>
          </a:p>
          <a:p>
            <a:pPr marL="514350" indent="-514350" algn="r" rtl="1">
              <a:buFont typeface="+mj-lt"/>
              <a:buAutoNum type="romanUcPeriod"/>
            </a:pPr>
            <a:r>
              <a:rPr lang="fa-IR" sz="2000" dirty="0">
                <a:solidFill>
                  <a:schemeClr val="bg1"/>
                </a:solidFill>
                <a:cs typeface="B Zar" panose="00000400000000000000" pitchFamily="2" charset="-78"/>
              </a:rPr>
              <a:t>شایع‌ترین علامت این پدیده، سیاه شدن پوست استخوانی از قسمت راس به سمت قاعده میوه است.</a:t>
            </a:r>
            <a:endParaRPr lang="en-US" sz="2000" dirty="0">
              <a:solidFill>
                <a:schemeClr val="bg1"/>
              </a:solidFill>
              <a:cs typeface="B Zar" panose="00000400000000000000" pitchFamily="2" charset="-78"/>
            </a:endParaRPr>
          </a:p>
        </p:txBody>
      </p:sp>
      <p:pic>
        <p:nvPicPr>
          <p:cNvPr id="14" name="Picture 13">
            <a:extLst>
              <a:ext uri="{FF2B5EF4-FFF2-40B4-BE49-F238E27FC236}">
                <a16:creationId xmlns:a16="http://schemas.microsoft.com/office/drawing/2014/main" id="{CAEB8948-425D-4A2D-8349-EB6ABE7043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0023" y="811906"/>
            <a:ext cx="3716857" cy="4313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55ADDD5F-4B54-4058-B72F-5A9411A5B7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2544" y="812800"/>
            <a:ext cx="3894836" cy="431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51730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outHorizont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2" name="TextBox 31">
            <a:extLst>
              <a:ext uri="{FF2B5EF4-FFF2-40B4-BE49-F238E27FC236}">
                <a16:creationId xmlns:a16="http://schemas.microsoft.com/office/drawing/2014/main" id="{BF6755BE-CC13-473D-8907-7CA4E6EB9FD8}"/>
              </a:ext>
            </a:extLst>
          </p:cNvPr>
          <p:cNvSpPr txBox="1"/>
          <p:nvPr/>
        </p:nvSpPr>
        <p:spPr>
          <a:xfrm>
            <a:off x="1869440" y="800101"/>
            <a:ext cx="8615680" cy="4493538"/>
          </a:xfrm>
          <a:prstGeom prst="rect">
            <a:avLst/>
          </a:prstGeom>
          <a:noFill/>
        </p:spPr>
        <p:txBody>
          <a:bodyPr wrap="square">
            <a:spAutoFit/>
          </a:bodyPr>
          <a:lstStyle/>
          <a:p>
            <a:pPr algn="just" rtl="1"/>
            <a:r>
              <a:rPr lang="fa-IR" sz="2200" dirty="0">
                <a:solidFill>
                  <a:schemeClr val="bg1"/>
                </a:solidFill>
                <a:cs typeface="B Zar" panose="00000400000000000000" pitchFamily="2" charset="-78"/>
              </a:rPr>
              <a:t>در پژوهش‌های انجام شده، علائم ناشی از این پدیده، با علائم ناشی از </a:t>
            </a:r>
            <a:r>
              <a:rPr lang="fa-IR" sz="2200" dirty="0">
                <a:solidFill>
                  <a:srgbClr val="FF0000"/>
                </a:solidFill>
                <a:cs typeface="B Zar" panose="00000400000000000000" pitchFamily="2" charset="-78"/>
              </a:rPr>
              <a:t>حمله انواع سن </a:t>
            </a:r>
            <a:r>
              <a:rPr lang="fa-IR" sz="2200" dirty="0">
                <a:solidFill>
                  <a:schemeClr val="bg1"/>
                </a:solidFill>
                <a:cs typeface="B Zar" panose="00000400000000000000" pitchFamily="2" charset="-78"/>
              </a:rPr>
              <a:t>مقایسه شد و مدرکی مبنی بر تاثیر این حشرات در ایجاد این پدیده به دست نیامد.</a:t>
            </a:r>
          </a:p>
          <a:p>
            <a:pPr algn="just" rtl="1"/>
            <a:r>
              <a:rPr lang="fa-IR" sz="2200" dirty="0">
                <a:solidFill>
                  <a:schemeClr val="bg1"/>
                </a:solidFill>
                <a:cs typeface="B Zar" panose="00000400000000000000" pitchFamily="2" charset="-78"/>
              </a:rPr>
              <a:t>بسیاری از کارشناسان و کشاورزان بومی مناطق پسته‌کاری، بر این عقیده هستند که علائم این عارضه وابسته به </a:t>
            </a:r>
            <a:r>
              <a:rPr lang="fa-IR" sz="2200" dirty="0">
                <a:solidFill>
                  <a:srgbClr val="FF0000"/>
                </a:solidFill>
                <a:cs typeface="B Zar" panose="00000400000000000000" pitchFamily="2" charset="-78"/>
              </a:rPr>
              <a:t>فعالیت قارچ </a:t>
            </a:r>
            <a:r>
              <a:rPr lang="fa-IR" sz="2200" dirty="0">
                <a:solidFill>
                  <a:schemeClr val="bg1"/>
                </a:solidFill>
                <a:cs typeface="B Zar" panose="00000400000000000000" pitchFamily="2" charset="-78"/>
              </a:rPr>
              <a:t>است، به طوری‌که در اصطلاح محلی این عارضه را «</a:t>
            </a:r>
            <a:r>
              <a:rPr lang="fa-IR" sz="2200" dirty="0">
                <a:solidFill>
                  <a:srgbClr val="FF0000"/>
                </a:solidFill>
                <a:cs typeface="B Zar" panose="00000400000000000000" pitchFamily="2" charset="-78"/>
              </a:rPr>
              <a:t>قارچو</a:t>
            </a:r>
            <a:r>
              <a:rPr lang="fa-IR" sz="2200" dirty="0">
                <a:solidFill>
                  <a:schemeClr val="bg1"/>
                </a:solidFill>
                <a:cs typeface="B Zar" panose="00000400000000000000" pitchFamily="2" charset="-78"/>
              </a:rPr>
              <a:t>» می‌نامند و برای پیشگیری از گسترش آن از </a:t>
            </a:r>
            <a:r>
              <a:rPr lang="fa-IR" sz="2200" dirty="0">
                <a:solidFill>
                  <a:srgbClr val="FF0000"/>
                </a:solidFill>
                <a:cs typeface="B Zar" panose="00000400000000000000" pitchFamily="2" charset="-78"/>
              </a:rPr>
              <a:t>قارچ‌کش</a:t>
            </a:r>
            <a:r>
              <a:rPr lang="fa-IR" sz="2200" dirty="0">
                <a:solidFill>
                  <a:schemeClr val="bg1"/>
                </a:solidFill>
                <a:cs typeface="B Zar" panose="00000400000000000000" pitchFamily="2" charset="-78"/>
              </a:rPr>
              <a:t> استفاده می‌کنند.</a:t>
            </a:r>
          </a:p>
          <a:p>
            <a:pPr algn="just" rtl="1"/>
            <a:r>
              <a:rPr lang="fa-IR" sz="2200" dirty="0">
                <a:solidFill>
                  <a:schemeClr val="bg1"/>
                </a:solidFill>
                <a:cs typeface="B Zar" panose="00000400000000000000" pitchFamily="2" charset="-78"/>
              </a:rPr>
              <a:t>بر اساس نتایج آخرین مطالعات، به نظر می‌رسد </a:t>
            </a:r>
            <a:r>
              <a:rPr lang="fa-IR" sz="2200" dirty="0">
                <a:solidFill>
                  <a:srgbClr val="FF0000"/>
                </a:solidFill>
                <a:cs typeface="B Zar" panose="00000400000000000000" pitchFamily="2" charset="-78"/>
              </a:rPr>
              <a:t>به علت وفور اسپور جدایه‌های قارچی</a:t>
            </a:r>
            <a:r>
              <a:rPr lang="fa-IR" sz="2200" dirty="0">
                <a:solidFill>
                  <a:schemeClr val="bg1"/>
                </a:solidFill>
                <a:cs typeface="B Zar" panose="00000400000000000000" pitchFamily="2" charset="-78"/>
              </a:rPr>
              <a:t>، به واسطه </a:t>
            </a:r>
            <a:r>
              <a:rPr lang="fa-IR" sz="2200" dirty="0">
                <a:solidFill>
                  <a:srgbClr val="FF0000"/>
                </a:solidFill>
                <a:cs typeface="B Zar" panose="00000400000000000000" pitchFamily="2" charset="-78"/>
              </a:rPr>
              <a:t>کودهای دامی استفاده شده و بقایای گیاهی </a:t>
            </a:r>
            <a:r>
              <a:rPr lang="fa-IR" sz="2200" dirty="0">
                <a:solidFill>
                  <a:schemeClr val="bg1"/>
                </a:solidFill>
                <a:cs typeface="B Zar" panose="00000400000000000000" pitchFamily="2" charset="-78"/>
              </a:rPr>
              <a:t>و </a:t>
            </a:r>
            <a:r>
              <a:rPr lang="fa-IR" sz="2200" dirty="0">
                <a:solidFill>
                  <a:srgbClr val="FF0000"/>
                </a:solidFill>
                <a:cs typeface="B Zar" panose="00000400000000000000" pitchFamily="2" charset="-78"/>
              </a:rPr>
              <a:t>علف‌های هرز </a:t>
            </a:r>
            <a:r>
              <a:rPr lang="fa-IR" sz="2200" dirty="0">
                <a:solidFill>
                  <a:schemeClr val="bg1"/>
                </a:solidFill>
                <a:cs typeface="B Zar" panose="00000400000000000000" pitchFamily="2" charset="-78"/>
              </a:rPr>
              <a:t>موجود در باغ‌ها، می‌توان احتمال داد که بالا رفتن میزان رطوبت باعث جوانه زدن و رشد این جدایه‌ها شده و اگر این شرایط به واسطه بارندگی و آبیاری در </a:t>
            </a:r>
            <a:r>
              <a:rPr lang="fa-IR" sz="2200" dirty="0">
                <a:solidFill>
                  <a:srgbClr val="FF0000"/>
                </a:solidFill>
                <a:cs typeface="B Zar" panose="00000400000000000000" pitchFamily="2" charset="-78"/>
              </a:rPr>
              <a:t>اوایل فصل رشد </a:t>
            </a:r>
            <a:r>
              <a:rPr lang="fa-IR" sz="2200" dirty="0">
                <a:solidFill>
                  <a:schemeClr val="bg1"/>
                </a:solidFill>
                <a:cs typeface="B Zar" panose="00000400000000000000" pitchFamily="2" charset="-78"/>
              </a:rPr>
              <a:t>«فروردین و اردیبهشت ماه» حادث شود، علائم رشد این قارچ‌ها بر میوه پسته ظهور می‌کند و بر شدت تیرگی‌های پوست پسته می‌افزاید، در صورتی که این جدایه‌ها نمی‌توانند دلیل اصلی ایجاد </a:t>
            </a:r>
            <a:r>
              <a:rPr lang="en-US" sz="2200" dirty="0">
                <a:solidFill>
                  <a:schemeClr val="bg1"/>
                </a:solidFill>
                <a:cs typeface="B Zar" panose="00000400000000000000" pitchFamily="2" charset="-78"/>
              </a:rPr>
              <a:t>PEL</a:t>
            </a:r>
            <a:r>
              <a:rPr lang="fa-IR" sz="2200" dirty="0">
                <a:solidFill>
                  <a:schemeClr val="bg1"/>
                </a:solidFill>
                <a:cs typeface="B Zar" panose="00000400000000000000" pitchFamily="2" charset="-78"/>
              </a:rPr>
              <a:t> باشند.</a:t>
            </a:r>
          </a:p>
          <a:p>
            <a:pPr algn="just" rtl="1"/>
            <a:r>
              <a:rPr lang="fa-IR" sz="2200" dirty="0">
                <a:solidFill>
                  <a:schemeClr val="bg1"/>
                </a:solidFill>
                <a:cs typeface="B Zar" panose="00000400000000000000" pitchFamily="2" charset="-78"/>
              </a:rPr>
              <a:t>در این مطالعات بروز این عارضه مستقل از عوامل بیمارگر قارچ و باکتری معرفی گردید و تاثیر </a:t>
            </a:r>
            <a:r>
              <a:rPr lang="fa-IR" sz="2200" dirty="0">
                <a:solidFill>
                  <a:srgbClr val="FF0000"/>
                </a:solidFill>
                <a:cs typeface="B Zar" panose="00000400000000000000" pitchFamily="2" charset="-78"/>
              </a:rPr>
              <a:t>اختلالات</a:t>
            </a:r>
            <a:r>
              <a:rPr lang="fa-IR" sz="2200" dirty="0">
                <a:solidFill>
                  <a:schemeClr val="bg1"/>
                </a:solidFill>
                <a:cs typeface="B Zar" panose="00000400000000000000" pitchFamily="2" charset="-78"/>
              </a:rPr>
              <a:t> </a:t>
            </a:r>
            <a:r>
              <a:rPr lang="fa-IR" sz="2200" dirty="0">
                <a:solidFill>
                  <a:srgbClr val="FF0000"/>
                </a:solidFill>
                <a:cs typeface="B Zar" panose="00000400000000000000" pitchFamily="2" charset="-78"/>
              </a:rPr>
              <a:t>تغذیه‌ای</a:t>
            </a:r>
            <a:r>
              <a:rPr lang="fa-IR" sz="2200" dirty="0">
                <a:solidFill>
                  <a:schemeClr val="bg1"/>
                </a:solidFill>
                <a:cs typeface="B Zar" panose="00000400000000000000" pitchFamily="2" charset="-78"/>
              </a:rPr>
              <a:t> در ایجاد این عارضه </a:t>
            </a:r>
            <a:r>
              <a:rPr lang="fa-IR" sz="2200" dirty="0">
                <a:solidFill>
                  <a:srgbClr val="FF0000"/>
                </a:solidFill>
                <a:cs typeface="B Zar" panose="00000400000000000000" pitchFamily="2" charset="-78"/>
              </a:rPr>
              <a:t>محتمل‌تر</a:t>
            </a:r>
            <a:r>
              <a:rPr lang="fa-IR" sz="2200" dirty="0">
                <a:solidFill>
                  <a:schemeClr val="bg1"/>
                </a:solidFill>
                <a:cs typeface="B Zar" panose="00000400000000000000" pitchFamily="2" charset="-78"/>
              </a:rPr>
              <a:t> معرفی شد.</a:t>
            </a:r>
            <a:endParaRPr lang="en-US" sz="2200" dirty="0">
              <a:solidFill>
                <a:schemeClr val="bg1"/>
              </a:solidFill>
              <a:cs typeface="B Zar" panose="00000400000000000000" pitchFamily="2" charset="-78"/>
            </a:endParaRPr>
          </a:p>
        </p:txBody>
      </p:sp>
    </p:spTree>
    <p:extLst>
      <p:ext uri="{BB962C8B-B14F-4D97-AF65-F5344CB8AC3E}">
        <p14:creationId xmlns:p14="http://schemas.microsoft.com/office/powerpoint/2010/main" val="12676712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3785652"/>
          </a:xfrm>
          <a:prstGeom prst="rect">
            <a:avLst/>
          </a:prstGeom>
          <a:noFill/>
        </p:spPr>
        <p:txBody>
          <a:bodyPr wrap="square">
            <a:spAutoFit/>
          </a:bodyPr>
          <a:lstStyle/>
          <a:p>
            <a:pPr algn="just" rtl="1"/>
            <a:r>
              <a:rPr lang="fa-IR" sz="2400" dirty="0">
                <a:solidFill>
                  <a:schemeClr val="bg1"/>
                </a:solidFill>
                <a:cs typeface="B Zar" panose="00000400000000000000" pitchFamily="2" charset="-78"/>
              </a:rPr>
              <a:t>بنابراین، پیشنهاد می‌شود که استفاده از سموم قارچ کش برای کاهش و کنترل این پدیده به سرعت </a:t>
            </a:r>
            <a:r>
              <a:rPr lang="fa-IR" sz="2400" dirty="0">
                <a:solidFill>
                  <a:srgbClr val="FF0000"/>
                </a:solidFill>
                <a:cs typeface="B Zar" panose="00000400000000000000" pitchFamily="2" charset="-78"/>
              </a:rPr>
              <a:t>متوقف</a:t>
            </a:r>
            <a:r>
              <a:rPr lang="fa-IR" sz="2400" dirty="0">
                <a:solidFill>
                  <a:schemeClr val="bg1"/>
                </a:solidFill>
                <a:cs typeface="B Zar" panose="00000400000000000000" pitchFamily="2" charset="-78"/>
              </a:rPr>
              <a:t> شود، چرا که تنها سبب </a:t>
            </a:r>
            <a:r>
              <a:rPr lang="fa-IR" sz="2400" dirty="0">
                <a:solidFill>
                  <a:srgbClr val="FF0000"/>
                </a:solidFill>
                <a:cs typeface="B Zar" panose="00000400000000000000" pitchFamily="2" charset="-78"/>
              </a:rPr>
              <a:t>خسارت مالی بیش‌تر به کشاورزان</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آلودگی‌های زیست محیطی </a:t>
            </a:r>
            <a:r>
              <a:rPr lang="fa-IR" sz="2400" dirty="0">
                <a:solidFill>
                  <a:schemeClr val="bg1"/>
                </a:solidFill>
                <a:cs typeface="B Zar" panose="00000400000000000000" pitchFamily="2" charset="-78"/>
              </a:rPr>
              <a:t>و</a:t>
            </a:r>
            <a:r>
              <a:rPr lang="fa-IR" sz="2400" dirty="0">
                <a:solidFill>
                  <a:srgbClr val="FF0000"/>
                </a:solidFill>
                <a:cs typeface="B Zar" panose="00000400000000000000" pitchFamily="2" charset="-78"/>
              </a:rPr>
              <a:t> خطرات بهداشتی </a:t>
            </a:r>
            <a:r>
              <a:rPr lang="fa-IR" sz="2400" dirty="0">
                <a:solidFill>
                  <a:schemeClr val="bg1"/>
                </a:solidFill>
                <a:cs typeface="B Zar" panose="00000400000000000000" pitchFamily="2" charset="-78"/>
              </a:rPr>
              <a:t>برای ساکنین منطقه خواهد شد.</a:t>
            </a:r>
          </a:p>
          <a:p>
            <a:pPr algn="just" rtl="1"/>
            <a:r>
              <a:rPr lang="fa-IR" sz="2400" dirty="0">
                <a:solidFill>
                  <a:schemeClr val="bg1"/>
                </a:solidFill>
                <a:cs typeface="B Zar" panose="00000400000000000000" pitchFamily="2" charset="-78"/>
              </a:rPr>
              <a:t>از سوی دیگر، نام‌گذاری پدیده مذکور به نام </a:t>
            </a:r>
            <a:r>
              <a:rPr lang="en-US" sz="2400" dirty="0">
                <a:solidFill>
                  <a:schemeClr val="bg1"/>
                </a:solidFill>
                <a:cs typeface="B Zar" panose="00000400000000000000" pitchFamily="2" charset="-78"/>
              </a:rPr>
              <a:t>PEL</a:t>
            </a:r>
            <a:r>
              <a:rPr lang="fa-IR" sz="2400" dirty="0">
                <a:solidFill>
                  <a:schemeClr val="bg1"/>
                </a:solidFill>
                <a:cs typeface="B Zar" panose="00000400000000000000" pitchFamily="2" charset="-78"/>
              </a:rPr>
              <a:t> با توجه به این نکته که عوامل متعددی از جمله </a:t>
            </a:r>
            <a:r>
              <a:rPr lang="fa-IR" sz="2400" dirty="0">
                <a:solidFill>
                  <a:srgbClr val="FF0000"/>
                </a:solidFill>
                <a:cs typeface="B Zar" panose="00000400000000000000" pitchFamily="2" charset="-78"/>
              </a:rPr>
              <a:t>گرما</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سرما</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ضربه</a:t>
            </a:r>
            <a:r>
              <a:rPr lang="fa-IR" sz="2400" dirty="0">
                <a:solidFill>
                  <a:schemeClr val="bg1"/>
                </a:solidFill>
                <a:cs typeface="B Zar" panose="00000400000000000000" pitchFamily="2" charset="-78"/>
              </a:rPr>
              <a:t> و </a:t>
            </a:r>
            <a:r>
              <a:rPr lang="fa-IR" sz="2400" dirty="0">
                <a:solidFill>
                  <a:srgbClr val="FF0000"/>
                </a:solidFill>
                <a:cs typeface="B Zar" panose="00000400000000000000" pitchFamily="2" charset="-78"/>
              </a:rPr>
              <a:t>نیش حشرات </a:t>
            </a:r>
            <a:r>
              <a:rPr lang="fa-IR" sz="2400" dirty="0">
                <a:solidFill>
                  <a:schemeClr val="bg1"/>
                </a:solidFill>
                <a:cs typeface="B Zar" panose="00000400000000000000" pitchFamily="2" charset="-78"/>
              </a:rPr>
              <a:t>نیز می‌توانند بر روی پوست استخوانی لکه ایجاد کنند، صحیح نیست و لزوم اصلاح در نام این پدیده برای تفکیک کردن این پدیده از سایر تیرگی‌های پوست استخوانی، وجود دارد.</a:t>
            </a:r>
          </a:p>
          <a:p>
            <a:pPr algn="just" rtl="1"/>
            <a:r>
              <a:rPr lang="fa-IR" sz="2400" dirty="0">
                <a:solidFill>
                  <a:schemeClr val="bg1"/>
                </a:solidFill>
                <a:cs typeface="B Zar" panose="00000400000000000000" pitchFamily="2" charset="-78"/>
              </a:rPr>
              <a:t>بر اساس نتایج پژوهشی که در دانشگاه ولی عصر (عج) رفسنجان انجام شد، </a:t>
            </a:r>
            <a:r>
              <a:rPr lang="fa-IR" sz="2400" dirty="0">
                <a:solidFill>
                  <a:srgbClr val="FF0000"/>
                </a:solidFill>
                <a:cs typeface="B Zar" panose="00000400000000000000" pitchFamily="2" charset="-78"/>
              </a:rPr>
              <a:t>مجموعه متنوعی از خصوصیات شیمیایی </a:t>
            </a:r>
            <a:r>
              <a:rPr lang="fa-IR" sz="2400" dirty="0">
                <a:solidFill>
                  <a:schemeClr val="bg1"/>
                </a:solidFill>
                <a:cs typeface="B Zar" panose="00000400000000000000" pitchFamily="2" charset="-78"/>
              </a:rPr>
              <a:t>و </a:t>
            </a:r>
            <a:r>
              <a:rPr lang="fa-IR" sz="2400" dirty="0">
                <a:solidFill>
                  <a:srgbClr val="FF0000"/>
                </a:solidFill>
                <a:cs typeface="B Zar" panose="00000400000000000000" pitchFamily="2" charset="-78"/>
              </a:rPr>
              <a:t>تغذیه‌ای</a:t>
            </a:r>
            <a:r>
              <a:rPr lang="fa-IR" sz="2400" dirty="0">
                <a:solidFill>
                  <a:schemeClr val="bg1"/>
                </a:solidFill>
                <a:cs typeface="B Zar" panose="00000400000000000000" pitchFamily="2" charset="-78"/>
              </a:rPr>
              <a:t> و</a:t>
            </a:r>
            <a:r>
              <a:rPr lang="fa-IR" sz="2400" dirty="0">
                <a:solidFill>
                  <a:srgbClr val="FF0000"/>
                </a:solidFill>
                <a:cs typeface="B Zar" panose="00000400000000000000" pitchFamily="2" charset="-78"/>
              </a:rPr>
              <a:t> تعداد محدودی از خصوصیات فیزیکی خاک‌های مناطق مورد مطالعه</a:t>
            </a:r>
            <a:r>
              <a:rPr lang="fa-IR" sz="2400" dirty="0">
                <a:solidFill>
                  <a:schemeClr val="bg1"/>
                </a:solidFill>
                <a:cs typeface="B Zar" panose="00000400000000000000" pitchFamily="2" charset="-78"/>
              </a:rPr>
              <a:t> در ایجاد پدیده </a:t>
            </a:r>
            <a:r>
              <a:rPr lang="en-US" sz="2400" dirty="0">
                <a:solidFill>
                  <a:schemeClr val="bg1"/>
                </a:solidFill>
                <a:cs typeface="B Zar" panose="00000400000000000000" pitchFamily="2" charset="-78"/>
              </a:rPr>
              <a:t>PEL</a:t>
            </a:r>
            <a:r>
              <a:rPr lang="fa-IR" sz="2400" dirty="0">
                <a:solidFill>
                  <a:schemeClr val="bg1"/>
                </a:solidFill>
                <a:cs typeface="B Zar" panose="00000400000000000000" pitchFamily="2" charset="-78"/>
              </a:rPr>
              <a:t>، موثر هستند.</a:t>
            </a:r>
            <a:endParaRPr lang="en-US" sz="2400" dirty="0">
              <a:solidFill>
                <a:schemeClr val="bg1"/>
              </a:solidFill>
              <a:cs typeface="B Zar" panose="00000400000000000000" pitchFamily="2" charset="-78"/>
            </a:endParaRPr>
          </a:p>
        </p:txBody>
      </p:sp>
      <p:pic>
        <p:nvPicPr>
          <p:cNvPr id="16" name="Picture 15">
            <a:extLst>
              <a:ext uri="{FF2B5EF4-FFF2-40B4-BE49-F238E27FC236}">
                <a16:creationId xmlns:a16="http://schemas.microsoft.com/office/drawing/2014/main" id="{4E8E69EA-23B5-43F8-BD2D-26F49237DA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8721" y="889000"/>
            <a:ext cx="8519161" cy="4094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a:extLst>
              <a:ext uri="{FF2B5EF4-FFF2-40B4-BE49-F238E27FC236}">
                <a16:creationId xmlns:a16="http://schemas.microsoft.com/office/drawing/2014/main" id="{256FB553-BA4D-40D9-8889-8B337351E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5600" y="1996440"/>
            <a:ext cx="4314000" cy="258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Image result for ‫گچ تخته سیاه‬‎"/>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Tree>
    <p:extLst>
      <p:ext uri="{BB962C8B-B14F-4D97-AF65-F5344CB8AC3E}">
        <p14:creationId xmlns:p14="http://schemas.microsoft.com/office/powerpoint/2010/main" val="22931321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181100" y="443899"/>
            <a:ext cx="9734550" cy="5255643"/>
            <a:chOff x="1393166" y="496018"/>
            <a:chExt cx="9126747" cy="5255643"/>
          </a:xfrm>
        </p:grpSpPr>
        <p:sp>
          <p:nvSpPr>
            <p:cNvPr id="4" name="Rectangle 3"/>
            <p:cNvSpPr/>
            <p:nvPr/>
          </p:nvSpPr>
          <p:spPr>
            <a:xfrm>
              <a:off x="1768415" y="655608"/>
              <a:ext cx="8609162" cy="4692769"/>
            </a:xfrm>
            <a:prstGeom prst="rect">
              <a:avLst/>
            </a:prstGeom>
            <a:solidFill>
              <a:schemeClr val="accent6">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5" name="Frame 4"/>
            <p:cNvSpPr/>
            <p:nvPr/>
          </p:nvSpPr>
          <p:spPr>
            <a:xfrm>
              <a:off x="1617453" y="496018"/>
              <a:ext cx="8902460" cy="5011947"/>
            </a:xfrm>
            <a:prstGeom prst="frame">
              <a:avLst>
                <a:gd name="adj1" fmla="val 4238"/>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be 5"/>
            <p:cNvSpPr/>
            <p:nvPr/>
          </p:nvSpPr>
          <p:spPr>
            <a:xfrm>
              <a:off x="1393166" y="5264268"/>
              <a:ext cx="9126747" cy="487393"/>
            </a:xfrm>
            <a:prstGeom prst="cube">
              <a:avLst>
                <a:gd name="adj" fmla="val 48009"/>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2086646" y="5106835"/>
              <a:ext cx="838920" cy="363390"/>
              <a:chOff x="434555" y="3777290"/>
              <a:chExt cx="838920" cy="363390"/>
            </a:xfrm>
          </p:grpSpPr>
          <p:sp>
            <p:nvSpPr>
              <p:cNvPr id="10" name="Cube 9"/>
              <p:cNvSpPr/>
              <p:nvPr/>
            </p:nvSpPr>
            <p:spPr>
              <a:xfrm>
                <a:off x="434556" y="3925018"/>
                <a:ext cx="838919" cy="215662"/>
              </a:xfrm>
              <a:prstGeom prst="cube">
                <a:avLst>
                  <a:gd name="adj" fmla="val 541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Cube 6"/>
              <p:cNvSpPr/>
              <p:nvPr/>
            </p:nvSpPr>
            <p:spPr>
              <a:xfrm>
                <a:off x="434555" y="3777290"/>
                <a:ext cx="838919" cy="295453"/>
              </a:xfrm>
              <a:prstGeom prst="cube">
                <a:avLst>
                  <a:gd name="adj" fmla="val 5419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 name="TextBox 26">
            <a:extLst>
              <a:ext uri="{FF2B5EF4-FFF2-40B4-BE49-F238E27FC236}">
                <a16:creationId xmlns:a16="http://schemas.microsoft.com/office/drawing/2014/main" id="{142C0C35-7E81-4AA8-A2C5-D9627501309C}"/>
              </a:ext>
            </a:extLst>
          </p:cNvPr>
          <p:cNvSpPr txBox="1"/>
          <p:nvPr/>
        </p:nvSpPr>
        <p:spPr>
          <a:xfrm>
            <a:off x="1805651" y="856527"/>
            <a:ext cx="8715735" cy="3785652"/>
          </a:xfrm>
          <a:prstGeom prst="rect">
            <a:avLst/>
          </a:prstGeom>
          <a:noFill/>
        </p:spPr>
        <p:txBody>
          <a:bodyPr wrap="square">
            <a:spAutoFit/>
          </a:bodyPr>
          <a:lstStyle/>
          <a:p>
            <a:pPr algn="just" rtl="1"/>
            <a:r>
              <a:rPr lang="fa-IR" sz="2400" dirty="0">
                <a:solidFill>
                  <a:schemeClr val="bg1"/>
                </a:solidFill>
                <a:cs typeface="B Zar" panose="00000400000000000000" pitchFamily="2" charset="-78"/>
              </a:rPr>
              <a:t>بنابراین، پیشنهاد می‌شود که استفاده از سموم قارچ کش برای کاهش و کنترل این پدیده به سرعت </a:t>
            </a:r>
            <a:r>
              <a:rPr lang="fa-IR" sz="2400" dirty="0">
                <a:solidFill>
                  <a:srgbClr val="FF0000"/>
                </a:solidFill>
                <a:cs typeface="B Zar" panose="00000400000000000000" pitchFamily="2" charset="-78"/>
              </a:rPr>
              <a:t>متوقف</a:t>
            </a:r>
            <a:r>
              <a:rPr lang="fa-IR" sz="2400" dirty="0">
                <a:solidFill>
                  <a:schemeClr val="bg1"/>
                </a:solidFill>
                <a:cs typeface="B Zar" panose="00000400000000000000" pitchFamily="2" charset="-78"/>
              </a:rPr>
              <a:t> شود، چرا که تنها سبب </a:t>
            </a:r>
            <a:r>
              <a:rPr lang="fa-IR" sz="2400" dirty="0">
                <a:solidFill>
                  <a:srgbClr val="FF0000"/>
                </a:solidFill>
                <a:cs typeface="B Zar" panose="00000400000000000000" pitchFamily="2" charset="-78"/>
              </a:rPr>
              <a:t>خسارت مالی بیش‌تر به کشاورزان</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آلودگی‌های زیست محیطی </a:t>
            </a:r>
            <a:r>
              <a:rPr lang="fa-IR" sz="2400" dirty="0">
                <a:solidFill>
                  <a:schemeClr val="bg1"/>
                </a:solidFill>
                <a:cs typeface="B Zar" panose="00000400000000000000" pitchFamily="2" charset="-78"/>
              </a:rPr>
              <a:t>و</a:t>
            </a:r>
            <a:r>
              <a:rPr lang="fa-IR" sz="2400" dirty="0">
                <a:solidFill>
                  <a:srgbClr val="FF0000"/>
                </a:solidFill>
                <a:cs typeface="B Zar" panose="00000400000000000000" pitchFamily="2" charset="-78"/>
              </a:rPr>
              <a:t> خطرات بهداشتی </a:t>
            </a:r>
            <a:r>
              <a:rPr lang="fa-IR" sz="2400" dirty="0">
                <a:solidFill>
                  <a:schemeClr val="bg1"/>
                </a:solidFill>
                <a:cs typeface="B Zar" panose="00000400000000000000" pitchFamily="2" charset="-78"/>
              </a:rPr>
              <a:t>برای ساکنین منطقه خواهد شد.</a:t>
            </a:r>
          </a:p>
          <a:p>
            <a:pPr algn="just" rtl="1"/>
            <a:r>
              <a:rPr lang="fa-IR" sz="2400" dirty="0">
                <a:solidFill>
                  <a:schemeClr val="bg1"/>
                </a:solidFill>
                <a:cs typeface="B Zar" panose="00000400000000000000" pitchFamily="2" charset="-78"/>
              </a:rPr>
              <a:t>از سوی دیگر، نام‌گذاری پدیده مذکور به نام </a:t>
            </a:r>
            <a:r>
              <a:rPr lang="en-US" sz="2400" dirty="0">
                <a:solidFill>
                  <a:schemeClr val="bg1"/>
                </a:solidFill>
                <a:cs typeface="B Zar" panose="00000400000000000000" pitchFamily="2" charset="-78"/>
              </a:rPr>
              <a:t>PEL</a:t>
            </a:r>
            <a:r>
              <a:rPr lang="fa-IR" sz="2400" dirty="0">
                <a:solidFill>
                  <a:schemeClr val="bg1"/>
                </a:solidFill>
                <a:cs typeface="B Zar" panose="00000400000000000000" pitchFamily="2" charset="-78"/>
              </a:rPr>
              <a:t> با توجه به این نکته که عوامل متعددی از جمله </a:t>
            </a:r>
            <a:r>
              <a:rPr lang="fa-IR" sz="2400" dirty="0">
                <a:solidFill>
                  <a:srgbClr val="FF0000"/>
                </a:solidFill>
                <a:cs typeface="B Zar" panose="00000400000000000000" pitchFamily="2" charset="-78"/>
              </a:rPr>
              <a:t>گرما</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سرما</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ضربه</a:t>
            </a:r>
            <a:r>
              <a:rPr lang="fa-IR" sz="2400" dirty="0">
                <a:solidFill>
                  <a:schemeClr val="bg1"/>
                </a:solidFill>
                <a:cs typeface="B Zar" panose="00000400000000000000" pitchFamily="2" charset="-78"/>
              </a:rPr>
              <a:t> و </a:t>
            </a:r>
            <a:r>
              <a:rPr lang="fa-IR" sz="2400" dirty="0">
                <a:solidFill>
                  <a:srgbClr val="FF0000"/>
                </a:solidFill>
                <a:cs typeface="B Zar" panose="00000400000000000000" pitchFamily="2" charset="-78"/>
              </a:rPr>
              <a:t>نیش حشرات </a:t>
            </a:r>
            <a:r>
              <a:rPr lang="fa-IR" sz="2400" dirty="0">
                <a:solidFill>
                  <a:schemeClr val="bg1"/>
                </a:solidFill>
                <a:cs typeface="B Zar" panose="00000400000000000000" pitchFamily="2" charset="-78"/>
              </a:rPr>
              <a:t>نیز می‌توانند بر روی پوست استخوانی لکه ایجاد کنند، صحیح نیست و لزوم اصلاح در نام این پدیده برای تفکیک کردن این پدیده از سایر تیرگی‌های پوست استخوانی، وجود دارد.</a:t>
            </a:r>
          </a:p>
          <a:p>
            <a:pPr algn="just" rtl="1"/>
            <a:r>
              <a:rPr lang="fa-IR" sz="2400" dirty="0">
                <a:solidFill>
                  <a:schemeClr val="bg1"/>
                </a:solidFill>
                <a:cs typeface="B Zar" panose="00000400000000000000" pitchFamily="2" charset="-78"/>
              </a:rPr>
              <a:t>بر اساس نتایج پژوهشی در دانشگاه ولی عصر (عج) رفسنجان انجام شد، </a:t>
            </a:r>
            <a:r>
              <a:rPr lang="fa-IR" sz="2400" dirty="0">
                <a:solidFill>
                  <a:srgbClr val="FF0000"/>
                </a:solidFill>
                <a:cs typeface="B Zar" panose="00000400000000000000" pitchFamily="2" charset="-78"/>
              </a:rPr>
              <a:t>مجموعه متنوعی از خصوصیات شیمیایی </a:t>
            </a:r>
            <a:r>
              <a:rPr lang="fa-IR" sz="2400" dirty="0">
                <a:solidFill>
                  <a:schemeClr val="bg1"/>
                </a:solidFill>
                <a:cs typeface="B Zar" panose="00000400000000000000" pitchFamily="2" charset="-78"/>
              </a:rPr>
              <a:t>و </a:t>
            </a:r>
            <a:r>
              <a:rPr lang="fa-IR" sz="2400" dirty="0">
                <a:solidFill>
                  <a:srgbClr val="FF0000"/>
                </a:solidFill>
                <a:cs typeface="B Zar" panose="00000400000000000000" pitchFamily="2" charset="-78"/>
              </a:rPr>
              <a:t>تغذیه‌ای</a:t>
            </a:r>
            <a:r>
              <a:rPr lang="fa-IR" sz="2400" dirty="0">
                <a:solidFill>
                  <a:schemeClr val="bg1"/>
                </a:solidFill>
                <a:cs typeface="B Zar" panose="00000400000000000000" pitchFamily="2" charset="-78"/>
              </a:rPr>
              <a:t> </a:t>
            </a:r>
            <a:r>
              <a:rPr lang="fa-IR" sz="2400" dirty="0">
                <a:solidFill>
                  <a:srgbClr val="FF0000"/>
                </a:solidFill>
                <a:cs typeface="B Zar" panose="00000400000000000000" pitchFamily="2" charset="-78"/>
              </a:rPr>
              <a:t>و تعداد محدودی از خصوصیات فیزیکی خاک‌های مناطق مورد مطالعه</a:t>
            </a:r>
            <a:r>
              <a:rPr lang="fa-IR" sz="2400" dirty="0">
                <a:solidFill>
                  <a:schemeClr val="bg1"/>
                </a:solidFill>
                <a:cs typeface="B Zar" panose="00000400000000000000" pitchFamily="2" charset="-78"/>
              </a:rPr>
              <a:t> در ایجاد پدیده </a:t>
            </a:r>
            <a:r>
              <a:rPr lang="en-US" sz="2400" dirty="0">
                <a:solidFill>
                  <a:schemeClr val="bg1"/>
                </a:solidFill>
                <a:cs typeface="B Zar" panose="00000400000000000000" pitchFamily="2" charset="-78"/>
              </a:rPr>
              <a:t>PEL</a:t>
            </a:r>
            <a:r>
              <a:rPr lang="fa-IR" sz="2400" dirty="0">
                <a:solidFill>
                  <a:schemeClr val="bg1"/>
                </a:solidFill>
                <a:cs typeface="B Zar" panose="00000400000000000000" pitchFamily="2" charset="-78"/>
              </a:rPr>
              <a:t>، موثر هستند.</a:t>
            </a:r>
            <a:endParaRPr lang="en-US" sz="2400" dirty="0">
              <a:solidFill>
                <a:schemeClr val="bg1"/>
              </a:solidFill>
              <a:cs typeface="B Zar" panose="00000400000000000000" pitchFamily="2" charset="-78"/>
            </a:endParaRPr>
          </a:p>
        </p:txBody>
      </p:sp>
      <p:pic>
        <p:nvPicPr>
          <p:cNvPr id="16" name="Picture 15">
            <a:extLst>
              <a:ext uri="{FF2B5EF4-FFF2-40B4-BE49-F238E27FC236}">
                <a16:creationId xmlns:a16="http://schemas.microsoft.com/office/drawing/2014/main" id="{4E8E69EA-23B5-43F8-BD2D-26F49237DA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239" y="889000"/>
            <a:ext cx="8519161" cy="4094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a:extLst>
              <a:ext uri="{FF2B5EF4-FFF2-40B4-BE49-F238E27FC236}">
                <a16:creationId xmlns:a16="http://schemas.microsoft.com/office/drawing/2014/main" id="{256FB553-BA4D-40D9-8889-8B337351E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45757" y="812409"/>
            <a:ext cx="8471840" cy="4040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descr="Image result for ‫گچ تخته سیاه‬‎"/>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900380" y="4598957"/>
            <a:ext cx="863455" cy="777095"/>
          </a:xfrm>
          <a:prstGeom prst="rect">
            <a:avLst/>
          </a:prstGeom>
          <a:noFill/>
          <a:ln>
            <a:noFill/>
          </a:ln>
        </p:spPr>
      </p:pic>
    </p:spTree>
    <p:extLst>
      <p:ext uri="{BB962C8B-B14F-4D97-AF65-F5344CB8AC3E}">
        <p14:creationId xmlns:p14="http://schemas.microsoft.com/office/powerpoint/2010/main" val="34595204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2015</Words>
  <Application>Microsoft Office PowerPoint</Application>
  <PresentationFormat>Widescreen</PresentationFormat>
  <Paragraphs>82</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 Zar</vt:lpstr>
      <vt:lpstr>Besmellah 1</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Tkd</cp:lastModifiedBy>
  <cp:revision>49</cp:revision>
  <dcterms:created xsi:type="dcterms:W3CDTF">2020-01-17T19:56:13Z</dcterms:created>
  <dcterms:modified xsi:type="dcterms:W3CDTF">2024-11-11T23:05:36Z</dcterms:modified>
</cp:coreProperties>
</file>