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812" r:id="rId1"/>
  </p:sldMasterIdLst>
  <p:notesMasterIdLst>
    <p:notesMasterId r:id="rId12"/>
  </p:notesMasterIdLst>
  <p:handoutMasterIdLst>
    <p:handoutMasterId r:id="rId13"/>
  </p:handoutMasterIdLst>
  <p:sldIdLst>
    <p:sldId id="321" r:id="rId2"/>
    <p:sldId id="287" r:id="rId3"/>
    <p:sldId id="348" r:id="rId4"/>
    <p:sldId id="351" r:id="rId5"/>
    <p:sldId id="354" r:id="rId6"/>
    <p:sldId id="357" r:id="rId7"/>
    <p:sldId id="360" r:id="rId8"/>
    <p:sldId id="363" r:id="rId9"/>
    <p:sldId id="380" r:id="rId10"/>
    <p:sldId id="378" r:id="rId11"/>
  </p:sldIdLst>
  <p:sldSz cx="12192000" cy="6858000"/>
  <p:notesSz cx="6858000" cy="9144000"/>
  <p:embeddedFontLs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IRANSansWeb" panose="020B0604020202020204" charset="-78"/>
      <p:regular r:id="rId18"/>
      <p:bold r:id="rId19"/>
    </p:embeddedFont>
    <p:embeddedFont>
      <p:font typeface="B Titr" panose="00000700000000000000" pitchFamily="2" charset="-78"/>
      <p:bold r:id="rId20"/>
    </p:embeddedFont>
    <p:embeddedFont>
      <p:font typeface="Shekasteh_Beta" panose="020B0604020202020204" charset="-78"/>
      <p:regular r:id="rId21"/>
    </p:embeddedFont>
  </p:embeddedFontLst>
  <p:custDataLst>
    <p:tags r:id="rId2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A3485379-C05A-4C9D-BD12-4015B6925A90}">
          <p14:sldIdLst>
            <p14:sldId id="321"/>
            <p14:sldId id="287"/>
            <p14:sldId id="348"/>
            <p14:sldId id="351"/>
            <p14:sldId id="354"/>
            <p14:sldId id="357"/>
            <p14:sldId id="360"/>
            <p14:sldId id="363"/>
            <p14:sldId id="380"/>
            <p14:sldId id="37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="" xmlns:p1710="http://schemas.microsoft.com/office/powerpoint/2017/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592" autoAdjust="0"/>
    <p:restoredTop sz="95033" autoAdjust="0"/>
  </p:normalViewPr>
  <p:slideViewPr>
    <p:cSldViewPr snapToGrid="0">
      <p:cViewPr varScale="1">
        <p:scale>
          <a:sx n="77" d="100"/>
          <a:sy n="77" d="100"/>
        </p:scale>
        <p:origin x="102" y="77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notesViewPr>
    <p:cSldViewPr snapToGrid="0">
      <p:cViewPr varScale="1">
        <p:scale>
          <a:sx n="54" d="100"/>
          <a:sy n="54" d="100"/>
        </p:scale>
        <p:origin x="2892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font" Target="fonts/font5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4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E1A5D0-0730-401A-9CB4-016721C2BA7A}" type="datetimeFigureOut">
              <a:rPr lang="en-US" smtClean="0"/>
              <a:t>11/4/2024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54367E-70F5-40C9-9492-297537AA33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7730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1F4A25-E06D-4144-B5BA-781C71465CF2}" type="datetimeFigureOut">
              <a:rPr lang="en-US" smtClean="0"/>
              <a:t>11/4/2024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E98588-C590-4AC7-8867-425BDD801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2807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8B8DDD5-DC39-B651-A8E5-30BF4CAA788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352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8479671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EBC694A-ADF5-ABEB-1B26-75607DA6CE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0"/>
            <a:ext cx="12191998" cy="6858000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IRANSansWeb" panose="020B0506030804020204" pitchFamily="34" charset="-78"/>
              <a:cs typeface="IRANSansWeb" panose="020B050603080402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16578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IRANSansWeb" panose="020B0506030804020204" pitchFamily="34" charset="-78"/>
                <a:ea typeface="+mn-ea"/>
                <a:cs typeface="IRANSansWeb" panose="020B0506030804020204" pitchFamily="34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C64A7E0-A1AA-49D6-9FE6-8A0FAE335A1A}" type="datetime1">
              <a:rPr lang="en-US" smtClean="0"/>
              <a:t>11/4/2024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IRANSansWeb" panose="020B0506030804020204" pitchFamily="34" charset="-78"/>
                <a:ea typeface="+mn-ea"/>
                <a:cs typeface="IRANSansWeb" panose="020B0506030804020204" pitchFamily="34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IRANSansWeb" panose="020B0506030804020204" pitchFamily="34" charset="-78"/>
                <a:ea typeface="+mn-ea"/>
                <a:cs typeface="IRANSansWeb" panose="020B0506030804020204" pitchFamily="34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100E06C-03F2-4DE0-BF43-424EF00CC793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latin typeface="IRANSansWeb" panose="020B0506030804020204" pitchFamily="34" charset="-78"/>
              <a:cs typeface="IRANSansWeb" panose="020B050603080402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31762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835" r:id="rId2"/>
    <p:sldLayoutId id="2147483836" r:id="rId3"/>
  </p:sldLayoutIdLst>
  <p:transition/>
  <p:hf hdr="0" ftr="0"/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IRANSansWeb" panose="020B0506030804020204" pitchFamily="34" charset="-78"/>
          <a:ea typeface="+mj-ea"/>
          <a:cs typeface="IRANSansWeb" panose="020B0506030804020204" pitchFamily="34" charset="-78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IRANSansWeb" panose="020B0506030804020204" pitchFamily="34" charset="-78"/>
          <a:ea typeface="+mn-ea"/>
          <a:cs typeface="IRANSansWeb" panose="020B0506030804020204" pitchFamily="34" charset="-78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IRANSansWeb" panose="020B0506030804020204" pitchFamily="34" charset="-78"/>
          <a:ea typeface="+mn-ea"/>
          <a:cs typeface="IRANSansWeb" panose="020B0506030804020204" pitchFamily="34" charset="-78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IRANSansWeb" panose="020B0506030804020204" pitchFamily="34" charset="-78"/>
          <a:ea typeface="+mn-ea"/>
          <a:cs typeface="IRANSansWeb" panose="020B0506030804020204" pitchFamily="34" charset="-78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IRANSansWeb" panose="020B0506030804020204" pitchFamily="34" charset="-78"/>
          <a:ea typeface="+mn-ea"/>
          <a:cs typeface="IRANSansWeb" panose="020B0506030804020204" pitchFamily="34" charset="-78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IRANSansWeb" panose="020B0506030804020204" pitchFamily="34" charset="-78"/>
          <a:ea typeface="+mn-ea"/>
          <a:cs typeface="IRANSansWeb" panose="020B0506030804020204" pitchFamily="34" charset="-78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CBE954C-99A5-9510-07C2-458D0A4747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767107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1943248-1733-3B4E-2BEC-36E4BE109C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73E253F-8577-5061-3A93-D0D334F40956}"/>
              </a:ext>
            </a:extLst>
          </p:cNvPr>
          <p:cNvSpPr txBox="1"/>
          <p:nvPr/>
        </p:nvSpPr>
        <p:spPr>
          <a:xfrm>
            <a:off x="2827855" y="1498058"/>
            <a:ext cx="6536290" cy="3638146"/>
          </a:xfrm>
          <a:prstGeom prst="roundRect">
            <a:avLst>
              <a:gd name="adj" fmla="val 3637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274320" tIns="0" rIns="274320" bIns="2743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IRANSansWeb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IRANSansWeb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IRANSansWeb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IRANSansWeb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IRANSansWeb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IRANSansWeb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IRANSansWeb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IRANSansWeb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IRANSansWeb"/>
                <a:ea typeface="+mn-ea"/>
                <a:cs typeface="+mn-cs"/>
              </a:defRPr>
            </a:lvl9pPr>
          </a:lstStyle>
          <a:p>
            <a:pPr algn="ctr" rtl="1">
              <a:lnSpc>
                <a:spcPct val="200000"/>
              </a:lnSpc>
            </a:pPr>
            <a:r>
              <a:rPr lang="fa-IR" sz="6600" b="0" i="0">
                <a:solidFill>
                  <a:schemeClr val="tx1"/>
                </a:solidFill>
                <a:latin typeface="Shekasteh_Beta" panose="02000503000000020003" pitchFamily="2" charset="0"/>
                <a:cs typeface="Shekasteh_Beta" panose="02000503000000020003" pitchFamily="2" charset="0"/>
              </a:rPr>
              <a:t>با تشکر از توجه و همراهی شما </a:t>
            </a:r>
          </a:p>
        </p:txBody>
      </p:sp>
    </p:spTree>
    <p:extLst>
      <p:ext uri="{BB962C8B-B14F-4D97-AF65-F5344CB8AC3E}">
        <p14:creationId xmlns:p14="http://schemas.microsoft.com/office/powerpoint/2010/main" val="1198401768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9390"/>
            <a:ext cx="12191999" cy="6865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054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3B4CDAF-BA3F-8141-2C88-986CEB8660F3}"/>
              </a:ext>
            </a:extLst>
          </p:cNvPr>
          <p:cNvSpPr txBox="1"/>
          <p:nvPr/>
        </p:nvSpPr>
        <p:spPr>
          <a:xfrm>
            <a:off x="1788041" y="314378"/>
            <a:ext cx="8615917" cy="6543622"/>
          </a:xfrm>
          <a:prstGeom prst="roundRect">
            <a:avLst>
              <a:gd name="adj" fmla="val 3637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274320" tIns="0" rIns="274320" bIns="2743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IRANSansWeb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IRANSansWeb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IRANSansWeb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IRANSansWeb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IRANSansWeb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IRANSansWeb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IRANSansWeb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IRANSansWeb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IRANSansWeb"/>
                <a:ea typeface="+mn-ea"/>
                <a:cs typeface="+mn-cs"/>
              </a:defRPr>
            </a:lvl9pPr>
          </a:lstStyle>
          <a:p>
            <a:pPr algn="ctr" rtl="1">
              <a:lnSpc>
                <a:spcPct val="200000"/>
              </a:lnSpc>
            </a:pPr>
            <a:r>
              <a:rPr lang="fa-IR" sz="4400" b="0" i="0" dirty="0" smtClean="0">
                <a:solidFill>
                  <a:schemeClr val="tx1"/>
                </a:solidFill>
                <a:latin typeface="Shekasteh_Beta" panose="02000503000000020003" pitchFamily="2" charset="0"/>
                <a:cs typeface="Shekasteh_Beta" panose="02000503000000020003" pitchFamily="2" charset="0"/>
              </a:rPr>
              <a:t>استادراهنما: دکتر مظفری</a:t>
            </a:r>
            <a:endParaRPr lang="fa-IR" sz="4400" b="0" i="0" dirty="0">
              <a:solidFill>
                <a:schemeClr val="tx1"/>
              </a:solidFill>
              <a:latin typeface="Shekasteh_Beta" panose="02000503000000020003" pitchFamily="2" charset="0"/>
              <a:cs typeface="Shekasteh_Beta" panose="02000503000000020003" pitchFamily="2" charset="0"/>
            </a:endParaRPr>
          </a:p>
          <a:p>
            <a:pPr algn="ctr" rtl="1">
              <a:lnSpc>
                <a:spcPct val="200000"/>
              </a:lnSpc>
            </a:pPr>
            <a:r>
              <a:rPr lang="fa-IR" sz="4400" b="0" i="0" dirty="0">
                <a:solidFill>
                  <a:schemeClr val="tx1"/>
                </a:solidFill>
                <a:latin typeface="Shekasteh_Beta" panose="02000503000000020003" pitchFamily="2" charset="0"/>
                <a:cs typeface="Shekasteh_Beta" panose="02000503000000020003" pitchFamily="2" charset="0"/>
              </a:rPr>
              <a:t>تهیه کننده </a:t>
            </a:r>
            <a:r>
              <a:rPr lang="fa-IR" sz="4400" dirty="0" smtClean="0">
                <a:solidFill>
                  <a:schemeClr val="tx1"/>
                </a:solidFill>
                <a:latin typeface="Shekasteh_Beta" panose="02000503000000020003" pitchFamily="2" charset="0"/>
                <a:cs typeface="Shekasteh_Beta" panose="02000503000000020003" pitchFamily="2" charset="0"/>
              </a:rPr>
              <a:t>:حمید فرامرزی</a:t>
            </a:r>
            <a:endParaRPr lang="fa-IR" sz="4400" b="0" i="0" dirty="0">
              <a:solidFill>
                <a:schemeClr val="tx1"/>
              </a:solidFill>
              <a:latin typeface="Shekasteh_Beta" panose="02000503000000020003" pitchFamily="2" charset="0"/>
              <a:cs typeface="Shekasteh_Beta" panose="02000503000000020003" pitchFamily="2" charset="0"/>
            </a:endParaRPr>
          </a:p>
          <a:p>
            <a:pPr algn="ctr" rtl="1">
              <a:lnSpc>
                <a:spcPct val="200000"/>
              </a:lnSpc>
            </a:pPr>
            <a:r>
              <a:rPr lang="fa-IR" sz="4400" b="0" i="0" dirty="0">
                <a:solidFill>
                  <a:schemeClr val="tx1"/>
                </a:solidFill>
                <a:latin typeface="Shekasteh_Beta" panose="02000503000000020003" pitchFamily="2" charset="0"/>
                <a:cs typeface="Shekasteh_Beta" panose="02000503000000020003" pitchFamily="2" charset="0"/>
              </a:rPr>
              <a:t>دانشگاه : </a:t>
            </a:r>
            <a:r>
              <a:rPr lang="fa-IR" sz="4400" dirty="0" smtClean="0">
                <a:solidFill>
                  <a:schemeClr val="tx1"/>
                </a:solidFill>
                <a:latin typeface="Shekasteh_Beta" panose="02000503000000020003" pitchFamily="2" charset="0"/>
                <a:cs typeface="Shekasteh_Beta" panose="02000503000000020003" pitchFamily="2" charset="0"/>
              </a:rPr>
              <a:t>ولیعصر (عج)رفسنجان</a:t>
            </a:r>
            <a:endParaRPr lang="fa-IR" sz="4400" b="0" i="0" dirty="0">
              <a:solidFill>
                <a:schemeClr val="tx1"/>
              </a:solidFill>
              <a:latin typeface="Shekasteh_Beta" panose="02000503000000020003" pitchFamily="2" charset="0"/>
              <a:cs typeface="Shekasteh_Beta" panose="02000503000000020003" pitchFamily="2" charset="0"/>
            </a:endParaRPr>
          </a:p>
          <a:p>
            <a:pPr algn="ctr" rtl="1">
              <a:lnSpc>
                <a:spcPct val="200000"/>
              </a:lnSpc>
            </a:pPr>
            <a:r>
              <a:rPr lang="fa-IR" sz="4400" dirty="0" smtClean="0">
                <a:solidFill>
                  <a:schemeClr val="tx1"/>
                </a:solidFill>
                <a:latin typeface="Shekasteh_Beta" panose="02000503000000020003" pitchFamily="2" charset="0"/>
                <a:cs typeface="Shekasteh_Beta" panose="02000503000000020003" pitchFamily="2" charset="0"/>
              </a:rPr>
              <a:t>پاییز1403</a:t>
            </a:r>
            <a:endParaRPr lang="fa-IR" sz="4400" b="0" i="0" dirty="0">
              <a:solidFill>
                <a:schemeClr val="tx1"/>
              </a:solidFill>
              <a:latin typeface="Shekasteh_Beta" panose="02000503000000020003" pitchFamily="2" charset="0"/>
              <a:cs typeface="Shekasteh_Beta" panose="0200050300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1506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extLst>
              <a:ext uri="{FF2B5EF4-FFF2-40B4-BE49-F238E27FC236}">
                <a16:creationId xmlns:a16="http://schemas.microsoft.com/office/drawing/2014/main" id="{9DCB8796-8278-AE76-14F2-EC50460C16FE}"/>
              </a:ext>
            </a:extLst>
          </p:cNvPr>
          <p:cNvSpPr txBox="1"/>
          <p:nvPr/>
        </p:nvSpPr>
        <p:spPr>
          <a:xfrm>
            <a:off x="2549581" y="254000"/>
            <a:ext cx="9101631" cy="757654"/>
          </a:xfrm>
          <a:prstGeom prst="roundRect">
            <a:avLst/>
          </a:prstGeom>
          <a:solidFill>
            <a:schemeClr val="accent2">
              <a:lumMod val="50000"/>
              <a:alpha val="75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91440" tIns="0" rIns="91440" bIns="9144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IRANSansWeb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IRANSansWeb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IRANSansWeb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IRANSansWeb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IRANSansWeb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IRANSansWeb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IRANSansWeb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IRANSansWeb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IRANSansWeb"/>
                <a:ea typeface="+mn-ea"/>
                <a:cs typeface="+mn-cs"/>
              </a:defRPr>
            </a:lvl9pPr>
          </a:lstStyle>
          <a:p>
            <a:pPr algn="r" rtl="1">
              <a:lnSpc>
                <a:spcPct val="150000"/>
              </a:lnSpc>
            </a:pPr>
            <a:r>
              <a:rPr lang="fa-IR" sz="2800" b="0" i="0" dirty="0" smtClean="0">
                <a:solidFill>
                  <a:schemeClr val="bg1"/>
                </a:solidFill>
                <a:latin typeface="IRANSansWeb" panose="020B0506030804020204" pitchFamily="34" charset="-78"/>
                <a:cs typeface="B Titr" panose="00000700000000000000" pitchFamily="2" charset="-78"/>
              </a:rPr>
              <a:t>عارضه تنک شدن  خوشه  پسته و </a:t>
            </a:r>
            <a:r>
              <a:rPr lang="fa-IR" sz="2800" b="0" i="0" dirty="0" smtClean="0">
                <a:solidFill>
                  <a:schemeClr val="bg1"/>
                </a:solidFill>
                <a:latin typeface="IRANSansWeb" panose="020B0506030804020204" pitchFamily="34" charset="-78"/>
                <a:cs typeface="B Titr" panose="00000700000000000000" pitchFamily="2" charset="-78"/>
              </a:rPr>
              <a:t>روش‌‎های  </a:t>
            </a:r>
            <a:r>
              <a:rPr lang="fa-IR" sz="2800" b="0" i="0" dirty="0" smtClean="0">
                <a:solidFill>
                  <a:schemeClr val="bg1"/>
                </a:solidFill>
                <a:latin typeface="IRANSansWeb" panose="020B0506030804020204" pitchFamily="34" charset="-78"/>
                <a:cs typeface="B Titr" panose="00000700000000000000" pitchFamily="2" charset="-78"/>
              </a:rPr>
              <a:t>مدیریتی آن</a:t>
            </a:r>
            <a:endParaRPr lang="fa-IR" sz="2800" b="0" i="0" dirty="0">
              <a:solidFill>
                <a:schemeClr val="bg1"/>
              </a:solidFill>
              <a:latin typeface="IRANSansWeb" panose="020B0506030804020204" pitchFamily="34" charset="-78"/>
              <a:cs typeface="B Titr" panose="00000700000000000000" pitchFamily="2" charset="-78"/>
            </a:endParaRPr>
          </a:p>
        </p:txBody>
      </p:sp>
      <p:sp>
        <p:nvSpPr>
          <p:cNvPr id="3" name="TextBox 16">
            <a:extLst>
              <a:ext uri="{FF2B5EF4-FFF2-40B4-BE49-F238E27FC236}">
                <a16:creationId xmlns:a16="http://schemas.microsoft.com/office/drawing/2014/main" id="{F725D874-C0F4-3163-F46F-1EF000DC7308}"/>
              </a:ext>
            </a:extLst>
          </p:cNvPr>
          <p:cNvSpPr txBox="1"/>
          <p:nvPr/>
        </p:nvSpPr>
        <p:spPr>
          <a:xfrm>
            <a:off x="1324304" y="1229710"/>
            <a:ext cx="10326908" cy="4611826"/>
          </a:xfrm>
          <a:prstGeom prst="roundRect">
            <a:avLst>
              <a:gd name="adj" fmla="val 4029"/>
            </a:avLst>
          </a:prstGeom>
          <a:noFill/>
          <a:ln w="6350">
            <a:solidFill>
              <a:schemeClr val="tx1">
                <a:lumMod val="95000"/>
                <a:lumOff val="5000"/>
              </a:schemeClr>
            </a:solidFill>
          </a:ln>
          <a:effec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91440" tIns="0" rIns="91440" bIns="9144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IRANSansWeb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IRANSansWeb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IRANSansWeb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IRANSansWeb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IRANSansWeb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IRANSansWeb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IRANSansWeb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IRANSansWeb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IRANSansWeb"/>
                <a:ea typeface="+mn-ea"/>
                <a:cs typeface="+mn-cs"/>
              </a:defRPr>
            </a:lvl9pPr>
          </a:lstStyle>
          <a:p>
            <a:pPr algn="just" rtl="1">
              <a:lnSpc>
                <a:spcPct val="150000"/>
              </a:lnSpc>
            </a:pPr>
            <a:r>
              <a:rPr lang="fa-IR" sz="2400" b="0" i="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عارضه </a:t>
            </a:r>
            <a:r>
              <a:rPr lang="fa-IR" sz="2400" b="0" i="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تنکی خوشه </a:t>
            </a:r>
            <a:r>
              <a:rPr lang="fa-IR" sz="2400" b="0" i="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یا ریز </a:t>
            </a:r>
            <a:r>
              <a:rPr lang="fa-IR" sz="2400" b="0" i="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و درشت </a:t>
            </a:r>
            <a:r>
              <a:rPr lang="fa-IR" sz="2400" b="0" i="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شدن </a:t>
            </a:r>
            <a:r>
              <a:rPr lang="fa-IR" sz="2400" b="0" i="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میوه‌های پسته (اصطلاحا </a:t>
            </a:r>
            <a:r>
              <a:rPr lang="fa-IR" sz="2400" b="0" i="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مرغ- جوجه</a:t>
            </a:r>
            <a:r>
              <a:rPr lang="fa-IR" sz="2400" b="0" i="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، شتر </a:t>
            </a:r>
            <a:r>
              <a:rPr lang="fa-IR" sz="2400" b="0" i="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– گربه </a:t>
            </a:r>
            <a:r>
              <a:rPr lang="fa-IR" sz="2400" b="0" i="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یا </a:t>
            </a:r>
            <a:r>
              <a:rPr lang="fa-IR" sz="2400" b="0" i="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مادر-بچه</a:t>
            </a:r>
            <a:r>
              <a:rPr lang="fa-IR" sz="2400" b="0" i="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) یکی  </a:t>
            </a:r>
            <a:r>
              <a:rPr lang="fa-IR" sz="2400" b="0" i="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از </a:t>
            </a:r>
            <a:r>
              <a:rPr lang="fa-IR" sz="2400" b="0" i="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مهم‌ترین </a:t>
            </a:r>
            <a:r>
              <a:rPr lang="fa-IR" sz="2400" b="0" i="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عوارض و نواقص رشدی </a:t>
            </a:r>
            <a:r>
              <a:rPr lang="fa-IR" sz="2400" b="0" i="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ابتدایی </a:t>
            </a:r>
            <a:r>
              <a:rPr lang="fa-IR" sz="2400" b="0" i="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فصل است که </a:t>
            </a:r>
            <a:r>
              <a:rPr lang="fa-IR" sz="2400" b="0" i="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در </a:t>
            </a:r>
            <a:r>
              <a:rPr lang="fa-IR" sz="2400" b="0" i="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برخی </a:t>
            </a:r>
            <a:r>
              <a:rPr lang="fa-IR" sz="2400" b="0" i="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ارقام مثل احمدآقایی</a:t>
            </a:r>
            <a:r>
              <a:rPr lang="fa-IR" sz="2400" b="0" i="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، باغدار را با چالش </a:t>
            </a:r>
            <a:r>
              <a:rPr lang="fa-IR" sz="2400" b="0" i="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جدی رو به </a:t>
            </a:r>
            <a:r>
              <a:rPr lang="fa-IR" sz="2400" b="0" i="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رو کرده </a:t>
            </a:r>
            <a:r>
              <a:rPr lang="fa-IR" sz="2400" b="0" i="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است از </a:t>
            </a:r>
            <a:r>
              <a:rPr lang="fa-IR" sz="2400" b="0" i="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نظر حساسیت ارقام در یک منطقه  و در شرایط برابر </a:t>
            </a:r>
            <a:r>
              <a:rPr lang="fa-IR" sz="2400" b="0" i="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می‌توان گفت </a:t>
            </a:r>
            <a:r>
              <a:rPr lang="fa-IR" sz="2400" b="0" i="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ارقامی  مثل  </a:t>
            </a:r>
            <a:r>
              <a:rPr lang="fa-IR" sz="2400" b="0" i="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احمدآقایی  </a:t>
            </a:r>
            <a:r>
              <a:rPr lang="fa-IR" sz="2400" b="0" i="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و </a:t>
            </a:r>
            <a:r>
              <a:rPr lang="fa-IR" sz="2400" b="0" i="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کریم‌آبادی </a:t>
            </a:r>
            <a:r>
              <a:rPr lang="fa-IR" sz="2400" b="0" i="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از </a:t>
            </a:r>
            <a:r>
              <a:rPr lang="fa-IR" sz="2400" b="0" i="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حساس‌ترین </a:t>
            </a:r>
            <a:r>
              <a:rPr lang="fa-IR" sz="2400" b="0" i="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ارقام محسوب </a:t>
            </a:r>
            <a:r>
              <a:rPr lang="fa-IR" sz="2400" b="0" i="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می‌شوند </a:t>
            </a:r>
            <a:r>
              <a:rPr lang="fa-IR" sz="2400" b="0" i="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و ارقام  فندقی، اوحدی  و </a:t>
            </a:r>
            <a:r>
              <a:rPr lang="fa-IR" sz="2400" b="0" i="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همین‌طور بادامی‌سفید </a:t>
            </a:r>
            <a:r>
              <a:rPr lang="fa-IR" sz="2400" b="0" i="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حساسیت  کمتری دارند </a:t>
            </a:r>
            <a:r>
              <a:rPr lang="fa-IR" sz="2400" b="0" i="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مطالعات </a:t>
            </a:r>
            <a:r>
              <a:rPr lang="fa-IR" sz="2400" b="0" i="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اولیه نشان </a:t>
            </a:r>
            <a:r>
              <a:rPr lang="fa-IR" sz="2400" b="0" i="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می‌دهد </a:t>
            </a:r>
            <a:r>
              <a:rPr lang="fa-IR" sz="2400" b="0" i="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جوانه گل در </a:t>
            </a:r>
            <a:r>
              <a:rPr lang="fa-IR" sz="2400" b="0" i="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ارقام </a:t>
            </a:r>
            <a:r>
              <a:rPr lang="fa-IR" sz="2400" b="0" i="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دچار </a:t>
            </a:r>
            <a:r>
              <a:rPr lang="fa-IR" sz="2400" b="0" i="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عارضه‌ی </a:t>
            </a:r>
            <a:r>
              <a:rPr lang="fa-IR" sz="2400" b="0" i="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تنکی </a:t>
            </a:r>
            <a:r>
              <a:rPr lang="fa-IR" sz="2400" b="0" i="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خوشه میزان </a:t>
            </a:r>
            <a:r>
              <a:rPr lang="fa-IR" sz="2400" b="0" i="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بالاتری هورمون </a:t>
            </a:r>
            <a:r>
              <a:rPr lang="fa-IR" sz="2400" b="0" i="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آبسیزیک‌اسید در زمان نزدیک </a:t>
            </a:r>
            <a:r>
              <a:rPr lang="fa-IR" sz="2400" b="0" i="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به شکوفایی گل آذین دارند.</a:t>
            </a:r>
            <a:endParaRPr lang="fa-IR" sz="2400" b="0" i="0" dirty="0">
              <a:solidFill>
                <a:srgbClr val="FF0000"/>
              </a:solidFill>
              <a:latin typeface="IRANSansWeb" panose="020B0506030804020204" pitchFamily="34" charset="-78"/>
              <a:cs typeface="IRANSansWeb" panose="020B050603080402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96929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extLst>
              <a:ext uri="{FF2B5EF4-FFF2-40B4-BE49-F238E27FC236}">
                <a16:creationId xmlns:a16="http://schemas.microsoft.com/office/drawing/2014/main" id="{9DCB8796-8278-AE76-14F2-EC50460C16FE}"/>
              </a:ext>
            </a:extLst>
          </p:cNvPr>
          <p:cNvSpPr txBox="1"/>
          <p:nvPr/>
        </p:nvSpPr>
        <p:spPr>
          <a:xfrm>
            <a:off x="1873633" y="254000"/>
            <a:ext cx="9101631" cy="570369"/>
          </a:xfrm>
          <a:prstGeom prst="roundRect">
            <a:avLst/>
          </a:prstGeom>
          <a:solidFill>
            <a:schemeClr val="accent2">
              <a:lumMod val="50000"/>
              <a:alpha val="75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91440" tIns="0" rIns="91440" bIns="9144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IRANSansWeb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IRANSansWeb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IRANSansWeb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IRANSansWeb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IRANSansWeb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IRANSansWeb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IRANSansWeb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IRANSansWeb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IRANSansWeb"/>
                <a:ea typeface="+mn-ea"/>
                <a:cs typeface="+mn-cs"/>
              </a:defRPr>
            </a:lvl9pPr>
          </a:lstStyle>
          <a:p>
            <a:pPr algn="r" rtl="1">
              <a:lnSpc>
                <a:spcPct val="150000"/>
              </a:lnSpc>
            </a:pPr>
            <a:r>
              <a:rPr lang="fa-IR" sz="2000" dirty="0">
                <a:solidFill>
                  <a:schemeClr val="bg1"/>
                </a:solidFill>
                <a:latin typeface="IRANSansWeb" panose="020B0506030804020204" pitchFamily="34" charset="-78"/>
                <a:cs typeface="B Titr" panose="00000700000000000000" pitchFamily="2" charset="-78"/>
              </a:rPr>
              <a:t>عارضه تنک شدن خوشه  پسته</a:t>
            </a:r>
          </a:p>
        </p:txBody>
      </p:sp>
      <p:sp>
        <p:nvSpPr>
          <p:cNvPr id="8" name="TextBox 16">
            <a:extLst>
              <a:ext uri="{FF2B5EF4-FFF2-40B4-BE49-F238E27FC236}">
                <a16:creationId xmlns:a16="http://schemas.microsoft.com/office/drawing/2014/main" id="{F725D874-C0F4-3163-F46F-1EF000DC7308}"/>
              </a:ext>
            </a:extLst>
          </p:cNvPr>
          <p:cNvSpPr txBox="1"/>
          <p:nvPr/>
        </p:nvSpPr>
        <p:spPr>
          <a:xfrm>
            <a:off x="945931" y="1024759"/>
            <a:ext cx="10452538" cy="5741253"/>
          </a:xfrm>
          <a:prstGeom prst="roundRect">
            <a:avLst>
              <a:gd name="adj" fmla="val 4029"/>
            </a:avLst>
          </a:prstGeom>
          <a:noFill/>
          <a:ln w="6350">
            <a:solidFill>
              <a:schemeClr val="tx1">
                <a:lumMod val="95000"/>
                <a:lumOff val="5000"/>
              </a:schemeClr>
            </a:solidFill>
          </a:ln>
          <a:effec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91440" tIns="0" rIns="91440" bIns="9144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IRANSansWeb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IRANSansWeb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IRANSansWeb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IRANSansWeb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IRANSansWeb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IRANSansWeb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IRANSansWeb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IRANSansWeb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IRANSansWeb"/>
                <a:ea typeface="+mn-ea"/>
                <a:cs typeface="+mn-cs"/>
              </a:defRPr>
            </a:lvl9pPr>
          </a:lstStyle>
          <a:p>
            <a:pPr algn="just" rtl="1">
              <a:lnSpc>
                <a:spcPct val="150000"/>
              </a:lnSpc>
            </a:pPr>
            <a:r>
              <a:rPr lang="fa-IR" sz="2400" b="0" i="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در مورد عارضه  تنک شدن </a:t>
            </a:r>
            <a:r>
              <a:rPr lang="fa-IR" sz="2400" b="0" i="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خوشه، تغذیه  </a:t>
            </a:r>
            <a:r>
              <a:rPr lang="fa-IR" sz="2400" b="0" i="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یک عامل </a:t>
            </a:r>
            <a:r>
              <a:rPr lang="fa-IR" sz="2400" b="0" i="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کلیدی </a:t>
            </a:r>
            <a:r>
              <a:rPr lang="fa-IR" sz="2400" b="0" i="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است مانند سایر </a:t>
            </a:r>
            <a:r>
              <a:rPr lang="fa-IR" sz="2400" b="0" i="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گونه‌ها </a:t>
            </a:r>
            <a:r>
              <a:rPr lang="fa-IR" sz="2400" b="0" i="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دو عنصر  روی و بور  در این  عارضه نقش کلیدی  ایفا </a:t>
            </a:r>
            <a:r>
              <a:rPr lang="fa-IR" sz="2400" b="0" i="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می‌کنند تامین  </a:t>
            </a:r>
            <a:r>
              <a:rPr lang="fa-IR" sz="2400" b="0" i="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بور خاکی  و افزایش  محتوای بور برگ در درختان پسته به بیش از </a:t>
            </a:r>
            <a:r>
              <a:rPr lang="fa-IR" sz="2400" b="0" i="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250 تا 300 </a:t>
            </a:r>
            <a:r>
              <a:rPr lang="fa-IR" sz="2400" b="0" i="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پی پی ام در ارقام مختلف این عارضه را تا حد زیادی تصحیح </a:t>
            </a:r>
            <a:r>
              <a:rPr lang="fa-IR" sz="2400" b="0" i="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می‌کند.</a:t>
            </a:r>
            <a:endParaRPr lang="fa-IR" sz="2400" b="0" i="0" dirty="0" smtClean="0">
              <a:solidFill>
                <a:srgbClr val="FF0000"/>
              </a:solidFill>
              <a:latin typeface="IRANSansWeb" panose="020B0506030804020204" pitchFamily="34" charset="-78"/>
              <a:cs typeface="IRANSansWeb" panose="020B0506030804020204" pitchFamily="34" charset="-78"/>
            </a:endParaRPr>
          </a:p>
          <a:p>
            <a:pPr algn="just" rtl="1">
              <a:lnSpc>
                <a:spcPct val="150000"/>
              </a:lnSpc>
            </a:pPr>
            <a:r>
              <a:rPr lang="fa-IR" sz="240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نوسانات دمایی </a:t>
            </a:r>
            <a:r>
              <a:rPr lang="fa-IR" sz="240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در </a:t>
            </a:r>
            <a:r>
              <a:rPr lang="fa-IR" sz="240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مرحله </a:t>
            </a:r>
            <a:r>
              <a:rPr lang="fa-IR" sz="240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گل‌دهی </a:t>
            </a:r>
            <a:r>
              <a:rPr lang="fa-IR" sz="240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و ارزنی بر غیر یکنواختی یا همان عارضه مرغ </a:t>
            </a:r>
            <a:r>
              <a:rPr lang="fa-IR" sz="240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و جوجه </a:t>
            </a:r>
            <a:r>
              <a:rPr lang="fa-IR" sz="240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موثر است </a:t>
            </a:r>
            <a:r>
              <a:rPr lang="fa-IR" sz="240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و این </a:t>
            </a:r>
            <a:r>
              <a:rPr lang="fa-IR" sz="240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اثر احتمالا همان </a:t>
            </a:r>
            <a:r>
              <a:rPr lang="fa-IR" sz="240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افزایش </a:t>
            </a:r>
            <a:r>
              <a:rPr lang="fa-IR" sz="240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سطح </a:t>
            </a:r>
            <a:r>
              <a:rPr lang="fa-IR" sz="240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که </a:t>
            </a:r>
            <a:r>
              <a:rPr lang="fa-IR" sz="240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تامین نیاز </a:t>
            </a:r>
            <a:r>
              <a:rPr lang="fa-IR" sz="240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سرمایی، </a:t>
            </a:r>
            <a:r>
              <a:rPr lang="fa-IR" sz="240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بالانس صحیح هورمونی </a:t>
            </a:r>
            <a:r>
              <a:rPr lang="fa-IR" sz="240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به‌ویژه  جیبرلین </a:t>
            </a:r>
            <a:r>
              <a:rPr lang="fa-IR" sz="240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به آبسزیک اسید</a:t>
            </a:r>
            <a:r>
              <a:rPr lang="fa-IR" sz="240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، تعادل </a:t>
            </a:r>
            <a:r>
              <a:rPr lang="fa-IR" sz="240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غذایی </a:t>
            </a:r>
            <a:r>
              <a:rPr lang="fa-IR" sz="240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به‌ویژه </a:t>
            </a:r>
            <a:r>
              <a:rPr lang="fa-IR" sz="240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بین </a:t>
            </a:r>
            <a:r>
              <a:rPr lang="fa-IR" sz="240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بور</a:t>
            </a:r>
            <a:r>
              <a:rPr lang="fa-IR" sz="2400" b="0" i="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، روی، کلسیم، فسفر </a:t>
            </a:r>
            <a:r>
              <a:rPr lang="fa-IR" sz="2400" b="0" i="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و نیتروژن و همینطور نوسانات دمایی و محیطی </a:t>
            </a:r>
            <a:r>
              <a:rPr lang="fa-IR" sz="2400" b="0" i="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در </a:t>
            </a:r>
            <a:r>
              <a:rPr lang="fa-IR" sz="2400" b="0" i="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کاهش این عارضه در کنار هم موثرند.</a:t>
            </a:r>
          </a:p>
          <a:p>
            <a:pPr algn="r" rtl="1">
              <a:lnSpc>
                <a:spcPct val="150000"/>
              </a:lnSpc>
            </a:pPr>
            <a:endParaRPr lang="fa-IR" sz="2400" b="0" i="0" dirty="0">
              <a:solidFill>
                <a:srgbClr val="FF0000"/>
              </a:solidFill>
              <a:latin typeface="IRANSansWeb" panose="020B0506030804020204" pitchFamily="34" charset="-78"/>
              <a:cs typeface="IRANSansWeb" panose="020B050603080402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96929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123" y="75108"/>
            <a:ext cx="12065875" cy="7555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929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4">
            <a:extLst>
              <a:ext uri="{FF2B5EF4-FFF2-40B4-BE49-F238E27FC236}">
                <a16:creationId xmlns:a16="http://schemas.microsoft.com/office/drawing/2014/main" id="{B9BF1018-369E-EA7B-505E-6AEA53B9D96E}"/>
              </a:ext>
            </a:extLst>
          </p:cNvPr>
          <p:cNvSpPr txBox="1"/>
          <p:nvPr/>
        </p:nvSpPr>
        <p:spPr>
          <a:xfrm>
            <a:off x="2548715" y="254000"/>
            <a:ext cx="9232760" cy="523548"/>
          </a:xfrm>
          <a:prstGeom prst="roundRect">
            <a:avLst/>
          </a:prstGeom>
          <a:solidFill>
            <a:schemeClr val="accent5">
              <a:lumMod val="50000"/>
              <a:alpha val="75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91440" tIns="0" rIns="91440" bIns="9144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IRANSansWeb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IRANSansWeb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IRANSansWeb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IRANSansWeb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IRANSansWeb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IRANSansWeb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IRANSansWeb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IRANSansWeb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IRANSansWeb"/>
                <a:ea typeface="+mn-ea"/>
                <a:cs typeface="+mn-cs"/>
              </a:defRPr>
            </a:lvl9pPr>
          </a:lstStyle>
          <a:p>
            <a:pPr algn="r" rtl="1">
              <a:lnSpc>
                <a:spcPct val="150000"/>
              </a:lnSpc>
            </a:pPr>
            <a:r>
              <a:rPr lang="fa-IR" dirty="0" smtClean="0">
                <a:solidFill>
                  <a:schemeClr val="bg1"/>
                </a:solidFill>
                <a:latin typeface="IRANSansWeb" panose="020B0506030804020204" pitchFamily="34" charset="-78"/>
                <a:cs typeface="B Titr" panose="00000700000000000000" pitchFamily="2" charset="-78"/>
              </a:rPr>
              <a:t>آفتاب سوختگی  پسته</a:t>
            </a:r>
            <a:endParaRPr lang="fa-IR" sz="1800" b="0" i="0" dirty="0">
              <a:solidFill>
                <a:schemeClr val="bg1"/>
              </a:solidFill>
              <a:latin typeface="IRANSansWeb" panose="020B0506030804020204" pitchFamily="34" charset="-78"/>
              <a:cs typeface="B Titr" panose="00000700000000000000" pitchFamily="2" charset="-78"/>
            </a:endParaRPr>
          </a:p>
        </p:txBody>
      </p:sp>
      <p:sp>
        <p:nvSpPr>
          <p:cNvPr id="9" name="TextBox 16">
            <a:extLst>
              <a:ext uri="{FF2B5EF4-FFF2-40B4-BE49-F238E27FC236}">
                <a16:creationId xmlns:a16="http://schemas.microsoft.com/office/drawing/2014/main" id="{F725D874-C0F4-3163-F46F-1EF000DC7308}"/>
              </a:ext>
            </a:extLst>
          </p:cNvPr>
          <p:cNvSpPr txBox="1"/>
          <p:nvPr/>
        </p:nvSpPr>
        <p:spPr>
          <a:xfrm>
            <a:off x="997136" y="1272661"/>
            <a:ext cx="10591310" cy="3411810"/>
          </a:xfrm>
          <a:prstGeom prst="roundRect">
            <a:avLst>
              <a:gd name="adj" fmla="val 4029"/>
            </a:avLst>
          </a:prstGeom>
          <a:noFill/>
          <a:ln w="6350">
            <a:solidFill>
              <a:schemeClr val="tx1">
                <a:lumMod val="95000"/>
                <a:lumOff val="5000"/>
              </a:schemeClr>
            </a:solidFill>
          </a:ln>
          <a:effec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91440" tIns="0" rIns="91440" bIns="9144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IRANSansWeb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IRANSansWeb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IRANSansWeb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IRANSansWeb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IRANSansWeb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IRANSansWeb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IRANSansWeb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IRANSansWeb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IRANSansWeb"/>
                <a:ea typeface="+mn-ea"/>
                <a:cs typeface="+mn-cs"/>
              </a:defRPr>
            </a:lvl9pPr>
          </a:lstStyle>
          <a:p>
            <a:pPr algn="just" rtl="1">
              <a:lnSpc>
                <a:spcPct val="150000"/>
              </a:lnSpc>
            </a:pPr>
            <a:r>
              <a:rPr lang="fa-IR" sz="3600" dirty="0">
                <a:solidFill>
                  <a:schemeClr val="bg2">
                    <a:lumMod val="10000"/>
                  </a:schemeClr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 </a:t>
            </a:r>
            <a:r>
              <a:rPr lang="fa-IR" sz="360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شدت تابش نور خورشید و افزایش </a:t>
            </a:r>
            <a:r>
              <a:rPr lang="fa-IR" sz="360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بیش‌تر </a:t>
            </a:r>
            <a:r>
              <a:rPr lang="fa-IR" sz="360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از حد تحمل گیاه سبب ایجاد عارضه آفتاب سوختگی روی میوه پسته </a:t>
            </a:r>
            <a:r>
              <a:rPr lang="fa-IR" sz="360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می‌گردد </a:t>
            </a:r>
            <a:r>
              <a:rPr lang="fa-IR" sz="360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که این عارضه باعث پوکی و نیمه مغز شدن میوه  در زمان  برداشت </a:t>
            </a:r>
            <a:r>
              <a:rPr lang="fa-IR" sz="360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می‌شود.</a:t>
            </a:r>
            <a:endParaRPr lang="fa-IR" sz="3600" b="0" i="0" dirty="0">
              <a:solidFill>
                <a:srgbClr val="FF0000"/>
              </a:solidFill>
              <a:latin typeface="IRANSansWeb" panose="020B0506030804020204" pitchFamily="34" charset="-78"/>
              <a:cs typeface="IRANSansWeb" panose="020B050603080402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93751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extLst>
              <a:ext uri="{FF2B5EF4-FFF2-40B4-BE49-F238E27FC236}">
                <a16:creationId xmlns:a16="http://schemas.microsoft.com/office/drawing/2014/main" id="{9DCB8796-8278-AE76-14F2-EC50460C16FE}"/>
              </a:ext>
            </a:extLst>
          </p:cNvPr>
          <p:cNvSpPr txBox="1"/>
          <p:nvPr/>
        </p:nvSpPr>
        <p:spPr>
          <a:xfrm>
            <a:off x="2549490" y="254000"/>
            <a:ext cx="9101257" cy="570369"/>
          </a:xfrm>
          <a:prstGeom prst="roundRect">
            <a:avLst/>
          </a:prstGeom>
          <a:solidFill>
            <a:schemeClr val="accent2">
              <a:lumMod val="50000"/>
              <a:alpha val="75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91440" tIns="0" rIns="91440" bIns="9144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IRANSansWeb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IRANSansWeb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IRANSansWeb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IRANSansWeb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IRANSansWeb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IRANSansWeb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IRANSansWeb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IRANSansWeb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IRANSansWeb"/>
                <a:ea typeface="+mn-ea"/>
                <a:cs typeface="+mn-cs"/>
              </a:defRPr>
            </a:lvl9pPr>
          </a:lstStyle>
          <a:p>
            <a:pPr algn="r" rtl="1">
              <a:lnSpc>
                <a:spcPct val="150000"/>
              </a:lnSpc>
            </a:pPr>
            <a:r>
              <a:rPr lang="fa-IR" sz="2000" b="0" i="0" dirty="0" smtClean="0">
                <a:solidFill>
                  <a:schemeClr val="bg1"/>
                </a:solidFill>
                <a:latin typeface="IRANSansWeb" panose="020B0506030804020204" pitchFamily="34" charset="-78"/>
                <a:cs typeface="B Titr" panose="00000700000000000000" pitchFamily="2" charset="-78"/>
              </a:rPr>
              <a:t>راه‌های </a:t>
            </a:r>
            <a:r>
              <a:rPr lang="fa-IR" sz="2000" b="0" i="0" dirty="0" smtClean="0">
                <a:solidFill>
                  <a:schemeClr val="bg1"/>
                </a:solidFill>
                <a:latin typeface="IRANSansWeb" panose="020B0506030804020204" pitchFamily="34" charset="-78"/>
                <a:cs typeface="B Titr" panose="00000700000000000000" pitchFamily="2" charset="-78"/>
              </a:rPr>
              <a:t>کاهش خسارت گرمازدگی و آفتاب سوختگی</a:t>
            </a:r>
            <a:endParaRPr lang="fa-IR" sz="2000" b="0" i="0" dirty="0">
              <a:solidFill>
                <a:schemeClr val="bg1"/>
              </a:solidFill>
              <a:latin typeface="IRANSansWeb" panose="020B0506030804020204" pitchFamily="34" charset="-78"/>
              <a:cs typeface="B Titr" panose="00000700000000000000" pitchFamily="2" charset="-78"/>
            </a:endParaRPr>
          </a:p>
        </p:txBody>
      </p:sp>
      <p:sp>
        <p:nvSpPr>
          <p:cNvPr id="3" name="TextBox 16">
            <a:extLst>
              <a:ext uri="{FF2B5EF4-FFF2-40B4-BE49-F238E27FC236}">
                <a16:creationId xmlns:a16="http://schemas.microsoft.com/office/drawing/2014/main" id="{F725D874-C0F4-3163-F46F-1EF000DC7308}"/>
              </a:ext>
            </a:extLst>
          </p:cNvPr>
          <p:cNvSpPr txBox="1"/>
          <p:nvPr/>
        </p:nvSpPr>
        <p:spPr>
          <a:xfrm>
            <a:off x="382281" y="927445"/>
            <a:ext cx="10591310" cy="4329470"/>
          </a:xfrm>
          <a:prstGeom prst="roundRect">
            <a:avLst>
              <a:gd name="adj" fmla="val 4029"/>
            </a:avLst>
          </a:prstGeom>
          <a:noFill/>
          <a:ln w="6350">
            <a:solidFill>
              <a:schemeClr val="tx1">
                <a:lumMod val="95000"/>
                <a:lumOff val="5000"/>
              </a:schemeClr>
            </a:solidFill>
          </a:ln>
          <a:effec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91440" tIns="0" rIns="91440" bIns="9144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IRANSansWeb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IRANSansWeb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IRANSansWeb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IRANSansWeb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IRANSansWeb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IRANSansWeb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IRANSansWeb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IRANSansWeb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IRANSansWeb"/>
                <a:ea typeface="+mn-ea"/>
                <a:cs typeface="+mn-cs"/>
              </a:defRPr>
            </a:lvl9pPr>
          </a:lstStyle>
          <a:p>
            <a:pPr algn="r" rtl="1">
              <a:lnSpc>
                <a:spcPct val="150000"/>
              </a:lnSpc>
            </a:pPr>
            <a:r>
              <a:rPr lang="fa-IR" b="0" i="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1-استفاده از سایبان  و </a:t>
            </a:r>
            <a:r>
              <a:rPr lang="fa-IR" b="0" i="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پوشش‌های </a:t>
            </a:r>
            <a:r>
              <a:rPr lang="fa-IR" b="0" i="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محافظتی </a:t>
            </a:r>
          </a:p>
          <a:p>
            <a:pPr algn="r" rtl="1">
              <a:lnSpc>
                <a:spcPct val="150000"/>
              </a:lnSpc>
            </a:pPr>
            <a:r>
              <a:rPr lang="fa-IR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2-آب پاشی با آب دارای کیفیت مناسب</a:t>
            </a:r>
          </a:p>
          <a:p>
            <a:pPr algn="r" rtl="1">
              <a:lnSpc>
                <a:spcPct val="150000"/>
              </a:lnSpc>
            </a:pPr>
            <a:r>
              <a:rPr lang="fa-IR" b="0" i="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3-کشت </a:t>
            </a:r>
            <a:r>
              <a:rPr lang="fa-IR" b="0" i="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ارقام </a:t>
            </a:r>
            <a:r>
              <a:rPr lang="fa-IR" b="0" i="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مقاوم به گرمازدگی مانند رقم اکبری</a:t>
            </a:r>
          </a:p>
          <a:p>
            <a:pPr algn="r" rtl="1">
              <a:lnSpc>
                <a:spcPct val="150000"/>
              </a:lnSpc>
            </a:pPr>
            <a:r>
              <a:rPr lang="fa-IR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4-عدم انجام  هرس فرم  و یا هرس شدید درختان در معرض نور شدید خورشید</a:t>
            </a:r>
          </a:p>
          <a:p>
            <a:pPr algn="r" rtl="1">
              <a:lnSpc>
                <a:spcPct val="150000"/>
              </a:lnSpc>
            </a:pPr>
            <a:r>
              <a:rPr lang="fa-IR" b="0" i="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5-انتخاب جهت </a:t>
            </a:r>
            <a:r>
              <a:rPr lang="fa-IR" b="0" i="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ردیف‌ها  </a:t>
            </a:r>
            <a:r>
              <a:rPr lang="fa-IR" b="0" i="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که بیشتر سایه اندازی روی درختان را ایجاد </a:t>
            </a:r>
            <a:r>
              <a:rPr lang="fa-IR" b="0" i="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کند</a:t>
            </a:r>
            <a:endParaRPr lang="fa-IR" b="0" i="0" dirty="0" smtClean="0">
              <a:solidFill>
                <a:srgbClr val="FF0000"/>
              </a:solidFill>
              <a:latin typeface="IRANSansWeb" panose="020B0506030804020204" pitchFamily="34" charset="-78"/>
              <a:cs typeface="IRANSansWeb" panose="020B0506030804020204" pitchFamily="34" charset="-78"/>
            </a:endParaRPr>
          </a:p>
          <a:p>
            <a:pPr algn="r" rtl="1">
              <a:lnSpc>
                <a:spcPct val="150000"/>
              </a:lnSpc>
            </a:pPr>
            <a:r>
              <a:rPr lang="fa-IR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6-یکنواختی </a:t>
            </a:r>
            <a:r>
              <a:rPr lang="fa-IR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توزیع آب در خاک با استفاده از </a:t>
            </a:r>
            <a:r>
              <a:rPr lang="fa-IR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سیستم‌های </a:t>
            </a:r>
            <a:r>
              <a:rPr lang="fa-IR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آبیاری</a:t>
            </a:r>
          </a:p>
          <a:p>
            <a:pPr algn="r" rtl="1">
              <a:lnSpc>
                <a:spcPct val="150000"/>
              </a:lnSpc>
            </a:pPr>
            <a:r>
              <a:rPr lang="fa-IR" b="0" i="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7-پوشش </a:t>
            </a:r>
            <a:r>
              <a:rPr lang="fa-IR" b="0" i="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سطح </a:t>
            </a:r>
            <a:r>
              <a:rPr lang="fa-IR" b="0" i="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خاک با استفاده از بقایای گیاهی</a:t>
            </a:r>
          </a:p>
          <a:p>
            <a:pPr algn="r" rtl="1">
              <a:lnSpc>
                <a:spcPct val="150000"/>
              </a:lnSpc>
            </a:pPr>
            <a:r>
              <a:rPr lang="fa-IR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9-استفاده </a:t>
            </a:r>
            <a:r>
              <a:rPr lang="fa-IR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از مواد اصلاح کننده خاک  جهت پایین آوردن سمیت </a:t>
            </a:r>
            <a:r>
              <a:rPr lang="fa-IR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خاک‌های </a:t>
            </a:r>
            <a:r>
              <a:rPr lang="fa-IR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قلیایی</a:t>
            </a:r>
          </a:p>
          <a:p>
            <a:pPr algn="r" rtl="1">
              <a:lnSpc>
                <a:spcPct val="150000"/>
              </a:lnSpc>
            </a:pPr>
            <a:r>
              <a:rPr lang="fa-IR" b="0" i="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10- تغذیه مناسب با </a:t>
            </a:r>
            <a:r>
              <a:rPr lang="fa-IR" b="0" i="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ریزمغذی‌ها جلوگیری از </a:t>
            </a:r>
            <a:r>
              <a:rPr lang="fa-IR" b="0" i="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سم </a:t>
            </a:r>
            <a:r>
              <a:rPr lang="fa-IR" b="0" i="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پاشی و محلول </a:t>
            </a:r>
            <a:r>
              <a:rPr lang="fa-IR" b="0" i="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پاشی </a:t>
            </a:r>
            <a:r>
              <a:rPr lang="fa-IR" b="0" i="0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نا به‌هنگام  </a:t>
            </a:r>
            <a:endParaRPr lang="fa-IR" b="0" i="0" dirty="0" smtClean="0">
              <a:solidFill>
                <a:srgbClr val="FF0000"/>
              </a:solidFill>
              <a:latin typeface="IRANSansWeb" panose="020B0506030804020204" pitchFamily="34" charset="-78"/>
              <a:cs typeface="IRANSansWeb" panose="020B0506030804020204" pitchFamily="34" charset="-78"/>
            </a:endParaRPr>
          </a:p>
          <a:p>
            <a:pPr algn="r" rtl="1">
              <a:lnSpc>
                <a:spcPct val="150000"/>
              </a:lnSpc>
            </a:pPr>
            <a:r>
              <a:rPr lang="fa-IR" dirty="0" smtClean="0">
                <a:solidFill>
                  <a:srgbClr val="FF0000"/>
                </a:solidFill>
                <a:latin typeface="IRANSansWeb" panose="020B0506030804020204" pitchFamily="34" charset="-78"/>
                <a:cs typeface="IRANSansWeb" panose="020B0506030804020204" pitchFamily="34" charset="-78"/>
              </a:rPr>
              <a:t>11-مدیریت آفات و امراض باغات</a:t>
            </a:r>
            <a:endParaRPr lang="fa-IR" b="0" i="0" dirty="0">
              <a:solidFill>
                <a:srgbClr val="FF0000"/>
              </a:solidFill>
              <a:latin typeface="IRANSansWeb" panose="020B0506030804020204" pitchFamily="34" charset="-78"/>
              <a:cs typeface="IRANSansWeb" panose="020B050603080402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96929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1890" y="0"/>
            <a:ext cx="12333890" cy="6755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15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8.0.0"/>
  <p:tag name="AS_OS" val="Microsoft Windows NT 10.0.17763.0"/>
  <p:tag name="AS_RELEASE_DATE" val="2023.08.14"/>
  <p:tag name="AS_TITLE" val="Aspose.Slides for .NET6"/>
  <p:tag name="AS_VERSION" val="23.8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me1">
  <a:themeElements>
    <a:clrScheme name="Yellow Orang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Custom 5">
      <a:majorFont>
        <a:latin typeface="IRANSansWeb"/>
        <a:ea typeface="IRANSansWeb"/>
        <a:cs typeface="B Titr"/>
      </a:majorFont>
      <a:minorFont>
        <a:latin typeface="IRANSansWeb"/>
        <a:ea typeface="IRANSansWeb"/>
        <a:cs typeface="B Titr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2269CB56-BB56-4950-A381-A5C234FDDB61}" vid="{301F3711-B01B-499F-BB07-2485338DBF6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1829</TotalTime>
  <Words>413</Words>
  <Application>Microsoft Office PowerPoint</Application>
  <PresentationFormat>Widescreen</PresentationFormat>
  <Paragraphs>23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IRANSansWeb</vt:lpstr>
      <vt:lpstr>B Titr</vt:lpstr>
      <vt:lpstr>Shekasteh_Beta</vt:lpstr>
      <vt:lpstr>Theme1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ehsan</dc:creator>
  <cp:lastModifiedBy>admin</cp:lastModifiedBy>
  <cp:revision>262</cp:revision>
  <dcterms:created xsi:type="dcterms:W3CDTF">2021-11-07T17:06:24Z</dcterms:created>
  <dcterms:modified xsi:type="dcterms:W3CDTF">2024-11-04T06:25:05Z</dcterms:modified>
</cp:coreProperties>
</file>