
<file path=[Content_Types].xml><?xml version="1.0" encoding="utf-8"?>
<Types xmlns="http://schemas.openxmlformats.org/package/2006/content-types">
  <Default Extension="jfif" ContentType="image/jpeg"/>
  <Default Extension="png" ContentType="image/png"/>
  <Default Extension="webp" ContentType="image/webp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58" r:id="rId9"/>
    <p:sldId id="259" r:id="rId10"/>
    <p:sldId id="260" r:id="rId11"/>
    <p:sldId id="261" r:id="rId12"/>
    <p:sldId id="262" r:id="rId13"/>
    <p:sldId id="263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6" autoAdjust="0"/>
    <p:restoredTop sz="96154" autoAdjust="0"/>
  </p:normalViewPr>
  <p:slideViewPr>
    <p:cSldViewPr snapToGrid="0">
      <p:cViewPr varScale="1">
        <p:scale>
          <a:sx n="80" d="100"/>
          <a:sy n="80" d="100"/>
        </p:scale>
        <p:origin x="114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A48D39B-B25C-8E4D-50F0-F15B72EE75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B86652-C656-2882-24F2-7194A82698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4F692-96A7-4EA9-B8CB-7CCEF6F8013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D519CD-1CBF-55D9-C35B-B4AF5CF702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32D79D-FDD2-5971-1EC1-772826E561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46254-79CC-461B-B789-3AAA2E05E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2014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477FE-0A1A-458F-B7C7-CF54224A8BE8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916D4-8D07-43E2-AF72-6B5800866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753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916D4-8D07-43E2-AF72-6B5800866B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79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8E5F-675B-481C-8830-075982488426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96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5E75-AF2D-48CC-9253-7715BDB880C8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40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9DD0-9BF4-44B5-8EBF-42C07294C055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2101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5A482-69CF-4DB7-A111-7FD963E97FBD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37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3972-3AA2-4DEB-9CC6-9EC6E220D44B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8577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449D-BA97-4D8A-9661-099AA83643FA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43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B4397-2186-4A11-8740-34545EAD10ED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645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909AD-B8F2-4570-98CA-C49B49263857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76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35793-BEDC-4FEE-B350-91FAF6CECCC3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91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77B8-2CC0-4607-B999-B987F4DB0308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879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B8D6-5724-40B5-AFFD-6C7C3655894F}" type="datetime1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6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5BB8-B490-42C8-8FFF-670935B66538}" type="datetime1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98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93D50-A2F0-4B5A-9E1A-DF401D7F9D5F}" type="datetime1">
              <a:rPr lang="en-US" smtClean="0"/>
              <a:t>11/2/2024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0F89-196B-4C6C-99A3-916C19AE399C}" type="datetime1">
              <a:rPr lang="en-US" smtClean="0"/>
              <a:t>11/2/2024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6DB1A-3D01-4576-98B0-C5A9B8F0CF1A}" type="datetime1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597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71BA-3C34-416E-8F2B-7366667536A6}" type="datetime1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4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EEFA0-A6D4-40F7-A99A-8D697158AECA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294BB94-C26E-4739-913A-236ACC8C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3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eb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eb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f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4BFD9-44FD-CC03-6786-F16DD1983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514" y="1027070"/>
            <a:ext cx="7834011" cy="1673927"/>
          </a:xfrm>
        </p:spPr>
        <p:txBody>
          <a:bodyPr/>
          <a:lstStyle/>
          <a:p>
            <a:r>
              <a:rPr lang="fa-IR" b="1" i="1" dirty="0">
                <a:solidFill>
                  <a:schemeClr val="tx1"/>
                </a:solidFill>
              </a:rPr>
              <a:t>بسم الله الرحمن الرحیم</a:t>
            </a:r>
            <a:endParaRPr lang="en-US" b="1" i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A81AF3-8C37-3F1E-320C-4EAC442D3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640" y="3583612"/>
            <a:ext cx="2235200" cy="28702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7EE84D-4B7E-DED6-C225-C6B7C806B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457" y="6467880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400" b="1" smtClean="0">
                <a:solidFill>
                  <a:schemeClr val="tx1"/>
                </a:solidFill>
              </a:rPr>
              <a:t>1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878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F758E-F9FA-6D69-7AA2-11917C349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000" b="1" dirty="0">
                <a:solidFill>
                  <a:schemeClr val="tx1"/>
                </a:solidFill>
                <a:cs typeface="B Nazanin" panose="00000400000000000000" pitchFamily="2" charset="-78"/>
              </a:rPr>
              <a:t>تغذیه بر اساس آنالیز خاک:</a:t>
            </a:r>
            <a:br>
              <a:rPr lang="fa-IR" sz="4000" b="1" dirty="0">
                <a:solidFill>
                  <a:schemeClr val="tx1"/>
                </a:solidFill>
                <a:cs typeface="B Nazanin" panose="00000400000000000000" pitchFamily="2" charset="-78"/>
              </a:rPr>
            </a:br>
            <a:endParaRPr lang="en-US" sz="4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A80C3-D872-2038-FAD4-E4646B54F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618" y="1930400"/>
            <a:ext cx="8106384" cy="3559126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تنش‌های تغذیه‌ای 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مخصوصا 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کمبود عناصری 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مثل </a:t>
            </a:r>
            <a:r>
              <a:rPr lang="fa-IR" sz="3200" dirty="0" smtClean="0">
                <a:solidFill>
                  <a:schemeClr val="accent5"/>
                </a:solidFill>
                <a:cs typeface="B Nazanin" panose="00000400000000000000" pitchFamily="2" charset="-78"/>
              </a:rPr>
              <a:t>فسفر، پتاسیم </a:t>
            </a:r>
            <a:r>
              <a:rPr lang="fa-IR" sz="3200" dirty="0">
                <a:solidFill>
                  <a:schemeClr val="accent5"/>
                </a:solidFill>
                <a:cs typeface="B Nazanin" panose="00000400000000000000" pitchFamily="2" charset="-78"/>
              </a:rPr>
              <a:t>و روی 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و بیش بود عناصری 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مانند: </a:t>
            </a:r>
            <a:r>
              <a:rPr lang="fa-IR" sz="3200" dirty="0" smtClean="0">
                <a:solidFill>
                  <a:schemeClr val="accent5"/>
                </a:solidFill>
                <a:cs typeface="B Nazanin" panose="00000400000000000000" pitchFamily="2" charset="-78"/>
              </a:rPr>
              <a:t>سدیم،کلر و منیزیم 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یکی از فاکتورهای مهم در گسترش این عارضه 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می‌باشد.</a:t>
            </a:r>
            <a:endParaRPr lang="fa-IR" sz="32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اولین گام 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بررسی، آزمایش خاک، آب 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و برگ است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 تعیین 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بافت و 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لایه‌بندی خاک، تشخیص لایه‌های نفوذ ناپذیر 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سخت خاک و در نهایت مشاوره با کارشناس توصیه 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. 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4FB06F-4C0F-0B3F-6932-047B86261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5389" y="6364918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400" b="1" smtClean="0">
                <a:solidFill>
                  <a:schemeClr val="tx1"/>
                </a:solidFill>
              </a:rPr>
              <a:t>10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84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FB67E-9765-5694-4904-6784917E4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مدیریت نماتد ریشه :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C09FB-809F-7469-C88E-8E34667AB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236" y="1751262"/>
            <a:ext cx="9338864" cy="5472332"/>
          </a:xfrm>
        </p:spPr>
        <p:txBody>
          <a:bodyPr>
            <a:normAutofit/>
          </a:bodyPr>
          <a:lstStyle/>
          <a:p>
            <a:pPr algn="just" rtl="1">
              <a:buFont typeface="Wingdings" panose="05000000000000000000" pitchFamily="2" charset="2"/>
              <a:buChar char="§"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جلوگیری از آلوده شدن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خاک باغ مخصوصا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به‌واسطه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کاشت نهال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آلوده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به نماتد</a:t>
            </a:r>
          </a:p>
          <a:p>
            <a:pPr algn="just" rtl="1">
              <a:buFont typeface="Wingdings" panose="05000000000000000000" pitchFamily="2" charset="2"/>
              <a:buChar char="§"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عدم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وجود مواد گیاهی نپوسیده در کودهای حیوانی</a:t>
            </a:r>
          </a:p>
          <a:p>
            <a:pPr algn="just" rtl="1">
              <a:buFont typeface="Wingdings" panose="05000000000000000000" pitchFamily="2" charset="2"/>
              <a:buChar char="§"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استفاده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از کودهای پتاس بالا و همچنین دارای مواد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آلی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در اردیبهشت و بعد از برداشت</a:t>
            </a:r>
          </a:p>
          <a:p>
            <a:pPr algn="just" rtl="1">
              <a:buFont typeface="Wingdings" panose="05000000000000000000" pitchFamily="2" charset="2"/>
              <a:buChar char="§"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مبارزه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با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علف‌های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هرز</a:t>
            </a:r>
          </a:p>
          <a:p>
            <a:pPr algn="just" rtl="1">
              <a:buFont typeface="Wingdings" panose="05000000000000000000" pitchFamily="2" charset="2"/>
              <a:buChar char="§"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استفاده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از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نماتدکش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مناسب طبق دستور و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آبیاری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بعد از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آن </a:t>
            </a:r>
            <a:endParaRPr lang="fa-IR" sz="28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>
              <a:buFont typeface="Wingdings" panose="05000000000000000000" pitchFamily="2" charset="2"/>
              <a:buChar char="§"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محلول‌پاشی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با سیلیکات پتاسیم و فسفیت پتاسیم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(باعث تقویت سیستم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دفاعی گیاه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می‌شود).</a:t>
            </a:r>
            <a:endParaRPr lang="fa-IR" sz="28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458EF-6028-8AED-A3F6-B78FAF6EE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7254" y="6377207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400" b="1" smtClean="0">
                <a:solidFill>
                  <a:schemeClr val="tx1"/>
                </a:solidFill>
              </a:rPr>
              <a:t>11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385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4CC93-D2F7-8746-7556-80A086255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000" b="1" dirty="0">
                <a:solidFill>
                  <a:schemeClr val="tx1"/>
                </a:solidFill>
                <a:cs typeface="B Nazanin" panose="00000400000000000000" pitchFamily="2" charset="-78"/>
              </a:rPr>
              <a:t>هرس:</a:t>
            </a:r>
            <a:endParaRPr lang="en-US" sz="4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453E1-0A7F-6035-92D6-154F0033B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rtl="1">
              <a:buFont typeface="Wingdings" panose="05000000000000000000" pitchFamily="2" charset="2"/>
              <a:buChar char="§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هرس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از راهکارهای جلوگیری از عارضه سرخشکیدگی پسته است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>
              <a:buFont typeface="Wingdings" panose="05000000000000000000" pitchFamily="2" charset="2"/>
              <a:buChar char="§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حذف قسمت‌های آلوده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و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شاخه‌های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کم رشد توام با تغذیه درختان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می‌تواند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باعث بهبود درختان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آلوده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گردد.</a:t>
            </a:r>
          </a:p>
          <a:p>
            <a:pPr algn="just" rtl="1">
              <a:buFont typeface="Wingdings" panose="05000000000000000000" pitchFamily="2" charset="2"/>
              <a:buChar char="§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هرس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بدون مدیریت و تغذیه گیاه باعث بهم خوردن تعادل نسبت ریشه به اندام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هوایی و خشک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شدن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سرشاخه‌ها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 تابستان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. </a:t>
            </a:r>
          </a:p>
          <a:p>
            <a:pPr algn="just" rtl="1">
              <a:buFont typeface="Wingdings" panose="05000000000000000000" pitchFamily="2" charset="2"/>
              <a:buChar char="§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استفاده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از چسب باغبانی جهت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ضد عفونی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و تسریع ترمیم بافت.</a:t>
            </a:r>
          </a:p>
          <a:p>
            <a:pPr algn="just" rtl="1">
              <a:buFont typeface="Wingdings" panose="05000000000000000000" pitchFamily="2" charset="2"/>
              <a:buChar char="§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محلول‌پاشی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با اکسی کلرو مس به نسبت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2 تا 2.5 در 1000بر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روی کلیه 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قسمت‌های شاخه، برگ و تنه درختان.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0C41B-791F-C596-DCE6-0A428312B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3367" y="6041362"/>
            <a:ext cx="543951" cy="816638"/>
          </a:xfrm>
        </p:spPr>
        <p:txBody>
          <a:bodyPr/>
          <a:lstStyle/>
          <a:p>
            <a:fld id="{2294BB94-C26E-4739-913A-236ACC8C7754}" type="slidenum">
              <a:rPr lang="en-US" sz="1800" b="1" smtClean="0">
                <a:solidFill>
                  <a:schemeClr val="tx1"/>
                </a:solidFill>
              </a:rPr>
              <a:t>12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929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352AE-D8AE-44A4-E3BC-C187940B9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179" y="1174575"/>
            <a:ext cx="5760781" cy="2891590"/>
          </a:xfrm>
        </p:spPr>
        <p:txBody>
          <a:bodyPr>
            <a:normAutofit/>
          </a:bodyPr>
          <a:lstStyle/>
          <a:p>
            <a:pPr algn="just" rtl="1"/>
            <a:r>
              <a:rPr lang="fa-IR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روغن‌ولک:</a:t>
            </a:r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/>
            </a:r>
            <a:b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</a:b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روغن ولک معمولا برای نیاز سرمایی و کمک به تاثیر ماندگاری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آفت‌کش‌ها استفاده می‌شود در صورت: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استفاده در غلظت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نامناسب،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نداشتن کیفیت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لازم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ب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ه خوبی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آب مخلوط نکردن به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درختان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پسته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آسیب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وارد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می‌کند.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87312-77CB-1DC1-9E98-AB2278605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524" y="4260513"/>
            <a:ext cx="8596668" cy="236077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chemeClr val="tx1"/>
                </a:solidFill>
                <a:cs typeface="B Nazanin" panose="00000400000000000000" pitchFamily="2" charset="-78"/>
              </a:rPr>
              <a:t>رعایت بهداشت:</a:t>
            </a:r>
          </a:p>
          <a:p>
            <a:pPr marL="0" indent="0" algn="r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عوامل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بیماری‌زا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از طریق پیوندک و ادوات کشاورزی مثل </a:t>
            </a:r>
            <a:r>
              <a:rPr lang="fa-IR" sz="2400" dirty="0" smtClean="0">
                <a:solidFill>
                  <a:schemeClr val="accent5"/>
                </a:solidFill>
                <a:cs typeface="B Nazanin" panose="00000400000000000000" pitchFamily="2" charset="-78"/>
              </a:rPr>
              <a:t>اره، قیچی </a:t>
            </a:r>
            <a:r>
              <a:rPr lang="fa-IR" sz="2400" dirty="0">
                <a:solidFill>
                  <a:schemeClr val="accent5"/>
                </a:solidFill>
                <a:cs typeface="B Nazanin" panose="00000400000000000000" pitchFamily="2" charset="-78"/>
              </a:rPr>
              <a:t>باغبانی و </a:t>
            </a:r>
            <a:r>
              <a:rPr lang="fa-IR" sz="2400" dirty="0" smtClean="0">
                <a:solidFill>
                  <a:schemeClr val="accent5"/>
                </a:solidFill>
                <a:cs typeface="B Nazanin" panose="00000400000000000000" pitchFamily="2" charset="-78"/>
              </a:rPr>
              <a:t>...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قابلیت انتقال به درختان سالم را دارند لذا رعایت اصول بهداشتی در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جلوگیری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از توسعه بیماری موثر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است.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678305-E1A3-969E-6E11-67A10D00E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7" y="2620370"/>
            <a:ext cx="2143125" cy="214312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2AB17-E614-E865-64D4-2AD5981AD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3186" y="6256159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800" b="1" smtClean="0">
                <a:solidFill>
                  <a:schemeClr val="tx1"/>
                </a:solidFill>
              </a:rPr>
              <a:t>13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134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4F8B4-B6EB-C428-821D-F981307EB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a-IR" b="1" i="1" dirty="0">
                <a:solidFill>
                  <a:schemeClr val="tx1"/>
                </a:solidFill>
              </a:rPr>
              <a:t/>
            </a:r>
            <a:br>
              <a:rPr lang="fa-IR" b="1" i="1" dirty="0">
                <a:solidFill>
                  <a:schemeClr val="tx1"/>
                </a:solidFill>
              </a:rPr>
            </a:br>
            <a:r>
              <a:rPr lang="fa-IR" b="1" i="1" dirty="0">
                <a:solidFill>
                  <a:schemeClr val="tx1"/>
                </a:solidFill>
              </a:rPr>
              <a:t/>
            </a:r>
            <a:br>
              <a:rPr lang="fa-IR" b="1" i="1" dirty="0">
                <a:solidFill>
                  <a:schemeClr val="tx1"/>
                </a:solidFill>
              </a:rPr>
            </a:br>
            <a:r>
              <a:rPr lang="fa-IR" b="1" i="1" dirty="0">
                <a:solidFill>
                  <a:schemeClr val="tx1"/>
                </a:solidFill>
              </a:rPr>
              <a:t/>
            </a:r>
            <a:br>
              <a:rPr lang="fa-IR" b="1" i="1" dirty="0">
                <a:solidFill>
                  <a:schemeClr val="tx1"/>
                </a:solidFill>
              </a:rPr>
            </a:b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05CA6-A29F-6A7F-69DA-B964C9CC5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849906"/>
            <a:ext cx="8596668" cy="16658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a-IR" sz="6600" b="1" i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««با تشکر»»</a:t>
            </a:r>
          </a:p>
          <a:p>
            <a:pPr algn="ctr"/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E7776-7BB8-5E32-3361-FCB9101B9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051" y="6336783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400" b="1" smtClean="0">
                <a:solidFill>
                  <a:schemeClr val="tx1"/>
                </a:solidFill>
              </a:rPr>
              <a:t>14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81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3485B-5F9B-64B7-208A-0E56AC368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عارضه سرخشکیدگی پسته</a:t>
            </a:r>
            <a:b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</a:br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/>
            </a:r>
            <a:b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</a:br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یا تنه‌سرخی </a:t>
            </a:r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درختان پسته 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B579C-7CA9-8242-1740-08F10BF17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endParaRPr lang="fa-IR" sz="2000" dirty="0">
              <a:cs typeface="B Nazanin" panose="00000400000000000000" pitchFamily="2" charset="-78"/>
            </a:endParaRPr>
          </a:p>
          <a:p>
            <a:pPr algn="r"/>
            <a:endParaRPr lang="fa-IR" sz="20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2000" dirty="0">
                <a:cs typeface="B Nazanin" panose="00000400000000000000" pitchFamily="2" charset="-78"/>
              </a:rPr>
              <a:t>دانشجو</a:t>
            </a:r>
            <a:r>
              <a:rPr lang="fa-IR" sz="2000" dirty="0" smtClean="0">
                <a:cs typeface="B Nazanin" panose="00000400000000000000" pitchFamily="2" charset="-78"/>
              </a:rPr>
              <a:t>: رویا آقایی </a:t>
            </a:r>
            <a:r>
              <a:rPr lang="fa-IR" sz="2000" dirty="0">
                <a:cs typeface="B Nazanin" panose="00000400000000000000" pitchFamily="2" charset="-78"/>
              </a:rPr>
              <a:t>کارشناس ارشد مهندسی باغبانی</a:t>
            </a:r>
          </a:p>
          <a:p>
            <a:pPr marL="0" indent="0" algn="r">
              <a:buNone/>
            </a:pPr>
            <a:endParaRPr lang="fa-IR" sz="20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استاد: دکتر </a:t>
            </a:r>
            <a:r>
              <a:rPr lang="fa-IR" sz="2000" dirty="0">
                <a:cs typeface="B Nazanin" panose="00000400000000000000" pitchFamily="2" charset="-78"/>
              </a:rPr>
              <a:t>مظفری</a:t>
            </a:r>
          </a:p>
          <a:p>
            <a:pPr marL="0" indent="0" algn="r">
              <a:buNone/>
            </a:pPr>
            <a:endParaRPr lang="fa-IR" sz="20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2000" dirty="0">
                <a:cs typeface="B Nazanin" panose="00000400000000000000" pitchFamily="2" charset="-78"/>
              </a:rPr>
              <a:t>پاییز 1403</a:t>
            </a:r>
          </a:p>
          <a:p>
            <a:pPr marL="0" indent="0" algn="r">
              <a:buNone/>
            </a:pPr>
            <a:r>
              <a:rPr lang="fa-IR" sz="2000" dirty="0">
                <a:cs typeface="B Nazanin" panose="00000400000000000000" pitchFamily="2" charset="-78"/>
              </a:rPr>
              <a:t>دانشگاه </a:t>
            </a:r>
            <a:r>
              <a:rPr lang="fa-IR" sz="2000" dirty="0" smtClean="0">
                <a:cs typeface="B Nazanin" panose="00000400000000000000" pitchFamily="2" charset="-78"/>
              </a:rPr>
              <a:t>ولی‌عصر </a:t>
            </a:r>
            <a:r>
              <a:rPr lang="fa-IR" sz="2000" dirty="0">
                <a:cs typeface="B Nazanin" panose="00000400000000000000" pitchFamily="2" charset="-78"/>
              </a:rPr>
              <a:t>رفسنجان</a:t>
            </a:r>
          </a:p>
          <a:p>
            <a:pPr marL="0" indent="0" algn="r">
              <a:buNone/>
            </a:pPr>
            <a:r>
              <a:rPr lang="fa-IR" sz="2000" dirty="0">
                <a:cs typeface="B Nazanin" panose="00000400000000000000" pitchFamily="2" charset="-78"/>
              </a:rPr>
              <a:t>مجله پسته </a:t>
            </a:r>
            <a:r>
              <a:rPr lang="fa-IR" sz="2000" dirty="0" smtClean="0">
                <a:cs typeface="B Nazanin" panose="00000400000000000000" pitchFamily="2" charset="-78"/>
              </a:rPr>
              <a:t>شماره 85</a:t>
            </a:r>
            <a:endParaRPr lang="fa-IR" sz="2000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C8C30-8FFD-9CB6-6ED3-D57E351F9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7253" y="6364919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fld>
            <a:endParaRPr lang="en-US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32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40F8A-4914-98F3-E649-76C3F0394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176" y="212558"/>
            <a:ext cx="8596668" cy="1320800"/>
          </a:xfrm>
        </p:spPr>
        <p:txBody>
          <a:bodyPr>
            <a:normAutofit/>
          </a:bodyPr>
          <a:lstStyle/>
          <a:p>
            <a:pPr algn="r"/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عارضه سرخشکیدگی </a:t>
            </a:r>
            <a:r>
              <a:rPr lang="fa-IR" sz="28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یا تنه‌سرخی 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درختان پسته</a:t>
            </a:r>
            <a:endParaRPr lang="en-US" sz="28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C35D1-1BEC-6031-FCAC-B5E8AA766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7938" y="872958"/>
            <a:ext cx="4535906" cy="4677881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از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مهم‌ترین عارضه‌ها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یا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بیماری‎‌ها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و </a:t>
            </a:r>
          </a:p>
          <a:p>
            <a:pPr marL="0" indent="0" algn="just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همچنین چالش اصلی باغداران در 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باغ‌های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پسته است .</a:t>
            </a:r>
          </a:p>
          <a:p>
            <a:pPr marL="0" indent="0" algn="just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روند این عارضه هرساله رو به</a:t>
            </a:r>
          </a:p>
          <a:p>
            <a:pPr marL="0" indent="0" algn="just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  افزایش بوده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به‌طوری‌که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سال‌های</a:t>
            </a:r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اخیر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 یک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معضل جدی در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باغ‌های</a:t>
            </a:r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استان کرمان تبدیل شده است.</a:t>
            </a:r>
          </a:p>
          <a:p>
            <a:pPr marL="0" indent="0" algn="just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این بیماری یک بیماری مرکب بوده</a:t>
            </a:r>
          </a:p>
          <a:p>
            <a:pPr marL="0" indent="0" algn="just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به‌طوری‌که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بعد از ضعیف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شدن،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درخت</a:t>
            </a:r>
          </a:p>
          <a:p>
            <a:pPr marL="0" indent="0" algn="just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به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قارچ‌های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گونه سیتوسپورا،</a:t>
            </a:r>
          </a:p>
          <a:p>
            <a:pPr marL="0" indent="0" algn="just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ناتراسیا، مخمرها و...از درختان دارای</a:t>
            </a:r>
          </a:p>
          <a:p>
            <a:pPr marL="0" indent="0" algn="just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عارضه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مبتلا می‌شود.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2E3E79-3874-3B77-9471-1784753B5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150" y="1269999"/>
            <a:ext cx="5745045" cy="526835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DF74F-5137-ECAF-57A3-84E4D2CD9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4438" y="6355788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400" b="1" smtClean="0">
                <a:solidFill>
                  <a:schemeClr val="tx1"/>
                </a:solidFill>
              </a:rPr>
              <a:t>3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401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8F60A-42D2-EC0B-CBF2-73C065A72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علائم بیماری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8DA45-285E-D16E-C036-6856B12DB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8958" y="2226950"/>
            <a:ext cx="7385044" cy="388077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در ابتدا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به‌صورت لکه‌های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قرمز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، قهوه‌ای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و مشکی در سطح پوست ظاهر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می‌شوند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با پیشرفت بیماری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لکه‌ها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گسترش یافته سبب تغییر رنگ و فرورفتگی سطح پوست شاخه و سرشاخه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در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قسمت‌های آلوده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بافت پوست و چوب در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امتداد شاخه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تا مغز چوب سیاه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و به تدریج خشک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که معمولا به این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علائم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شانکر گفته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</a:t>
            </a:r>
            <a:r>
              <a:rPr lang="fa-IR" sz="2800" dirty="0">
                <a:cs typeface="B Nazanin" panose="00000400000000000000" pitchFamily="2" charset="-78"/>
              </a:rPr>
              <a:t>. 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C3A30-3911-3BCA-106A-32FCD842D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5728" y="6336783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400" b="1" smtClean="0">
                <a:solidFill>
                  <a:schemeClr val="tx1"/>
                </a:solidFill>
              </a:rPr>
              <a:t>4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178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3E804-71BE-3F5A-16B4-6911A6C2F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6701"/>
            <a:ext cx="10017457" cy="699140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6B6D91B-E0CA-8C74-123D-95A220AC63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34" y="214953"/>
            <a:ext cx="4154758" cy="3428999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2D1B99-F2AA-EF69-AE44-437C77C1A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762" y="3428999"/>
            <a:ext cx="4230423" cy="33709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3CB52D6-E971-968B-0F50-3E9DF47806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43" y="214953"/>
            <a:ext cx="4361619" cy="350081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C024260-6D18-688A-0AEF-A306E1757D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83" y="3794246"/>
            <a:ext cx="4436642" cy="292727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EA388A-D392-1D50-49DC-BB670C32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3847" y="6356396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600" b="1" smtClean="0">
                <a:solidFill>
                  <a:schemeClr val="tx1"/>
                </a:solidFill>
              </a:rPr>
              <a:t>5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950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25DE0-3794-3A84-BA3D-26B3A7DF6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642" y="1223912"/>
            <a:ext cx="4424879" cy="283073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عوارض بیماری</a:t>
            </a:r>
            <a:r>
              <a:rPr lang="fa-IR" sz="2400" b="1" dirty="0">
                <a:solidFill>
                  <a:schemeClr val="tx1"/>
                </a:solidFill>
                <a:cs typeface="B Nazanin" panose="00000400000000000000" pitchFamily="2" charset="-78"/>
              </a:rPr>
              <a:t/>
            </a:r>
            <a:br>
              <a:rPr lang="fa-IR" sz="2400" b="1" dirty="0">
                <a:solidFill>
                  <a:schemeClr val="tx1"/>
                </a:solidFill>
                <a:cs typeface="B Nazanin" panose="00000400000000000000" pitchFamily="2" charset="-78"/>
              </a:rPr>
            </a:br>
            <a:r>
              <a:rPr lang="fa-IR" sz="2400" b="1" dirty="0">
                <a:solidFill>
                  <a:schemeClr val="tx1"/>
                </a:solidFill>
                <a:cs typeface="B Nazanin" panose="00000400000000000000" pitchFamily="2" charset="-78"/>
              </a:rPr>
              <a:t/>
            </a:r>
            <a:br>
              <a:rPr lang="fa-IR" sz="2400" b="1" dirty="0">
                <a:solidFill>
                  <a:schemeClr val="tx1"/>
                </a:solidFill>
                <a:cs typeface="B Nazanin" panose="00000400000000000000" pitchFamily="2" charset="-78"/>
              </a:rPr>
            </a:b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دراثر این بیماری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خوشه‌ها،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جوانه‌ها و برگ‌ها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پژمرده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خشک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می‌شوند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  <a:endParaRPr lang="en-US" sz="20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9CCA0-04E7-EF8F-42F4-563096BF9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846" y="3788075"/>
            <a:ext cx="8175008" cy="2310858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endParaRPr lang="fa-IR" sz="2800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پژمردگی و خشکیدگی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اندام‌های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هوایی با گرم شدن هوا شدت</a:t>
            </a:r>
          </a:p>
          <a:p>
            <a:pPr marL="0" indent="0" algn="r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بیشتری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می‌یابد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این عارضه چند ساله بوده و گسترش آن تحت</a:t>
            </a:r>
          </a:p>
          <a:p>
            <a:pPr marL="0" indent="0" algn="r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تاثیر مدیریت باغی، سن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درخت، میزان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محصول و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تنش‌های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زنده</a:t>
            </a:r>
          </a:p>
          <a:p>
            <a:pPr marL="0" indent="0" algn="r" rtl="1"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و غیر زنده متغییر است.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245F34-4053-57BE-C2E0-AB09A3160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89" y="390420"/>
            <a:ext cx="4519983" cy="338562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1A0BC9-B960-CEC6-F96A-DA7A27AC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1107" y="6311986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400" b="1" smtClean="0">
                <a:solidFill>
                  <a:schemeClr val="tx1"/>
                </a:solidFill>
              </a:rPr>
              <a:t>6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817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5873-8DEE-6253-46A4-4C94A5560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عوامل ایجاد کننده این بیماری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3F685-00CA-9A23-2853-6B8050324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1758" y="1758462"/>
            <a:ext cx="7842244" cy="4726743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تنش‌های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زنده و غیر زنده </a:t>
            </a: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شامل: </a:t>
            </a:r>
          </a:p>
          <a:p>
            <a:pPr algn="just" rtl="1"/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وضعیت نامناسب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خاک </a:t>
            </a: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از لحاظ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فیزیکی و </a:t>
            </a: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شیمیایی</a:t>
            </a:r>
          </a:p>
          <a:p>
            <a:pPr algn="just" rtl="1"/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کمبود عناصر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غذایی </a:t>
            </a: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به‌ویژه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عناصر پتاسیم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و </a:t>
            </a: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فسفر</a:t>
            </a:r>
          </a:p>
          <a:p>
            <a:pPr algn="just" rtl="1"/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عدم انجام اقدامات به‌زراعی مانند عدم انجام هرس صحیح در باغ </a:t>
            </a:r>
          </a:p>
          <a:p>
            <a:pPr algn="just" rtl="1"/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سرمازدگی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و بارش برف، </a:t>
            </a: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باقی ماندن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طولانی مدت بر روی </a:t>
            </a: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شاخه‌ها </a:t>
            </a:r>
          </a:p>
          <a:p>
            <a:pPr algn="just" rtl="1"/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آلودگی به نماتد ریشه</a:t>
            </a:r>
          </a:p>
          <a:p>
            <a:pPr algn="just" rtl="1"/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تنش آبی </a:t>
            </a:r>
          </a:p>
          <a:p>
            <a:pPr algn="just" rtl="1"/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تولید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محصول زیاد در یک سال </a:t>
            </a:r>
          </a:p>
          <a:p>
            <a:pPr algn="just" rtl="1"/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 استفاده نامناسب از روغن ولک و سموم </a:t>
            </a: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بی‌کیفیت</a:t>
            </a:r>
          </a:p>
          <a:p>
            <a:pPr marL="0" indent="0" algn="just" rtl="1">
              <a:buNone/>
            </a:pP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عواملی هستند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که باعث ضعیف شدن درخت و مستعد شدن به این</a:t>
            </a:r>
          </a:p>
          <a:p>
            <a:pPr marL="0" indent="0" algn="just" rtl="1">
              <a:buNone/>
            </a:pP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 عارضه </a:t>
            </a:r>
            <a:r>
              <a:rPr lang="fa-IR" sz="20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می‌شوند.                   </a:t>
            </a:r>
            <a:endParaRPr lang="fa-IR" sz="20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endParaRPr lang="fa-IR" sz="20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en-US" sz="20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32C5E4-EC30-7E15-07A6-74C4C7C9B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795" y="6302642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400" b="1" smtClean="0">
                <a:solidFill>
                  <a:schemeClr val="tx1"/>
                </a:solidFill>
              </a:rPr>
              <a:t>7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208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68416-7D40-F33A-090F-1DE291DE0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fa-IR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مهم‌ترین </a:t>
            </a:r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عوامل مورد بررسی </a:t>
            </a:r>
            <a:r>
              <a:rPr lang="fa-IR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سرخشکیدگی: </a:t>
            </a:r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/>
            </a:r>
            <a:b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</a:br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/>
            </a:r>
            <a:b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</a:b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BFD78-89C9-EF3C-C097-091B7E642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134" y="1655263"/>
            <a:ext cx="8596668" cy="388077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1-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آبیاری</a:t>
            </a:r>
            <a:endParaRPr lang="fa-IR" sz="32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2-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آنالیز 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خاک و برگ</a:t>
            </a:r>
          </a:p>
          <a:p>
            <a:pPr marL="0" indent="0" algn="r" rtl="1">
              <a:buNone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3-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مدیریت 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نماتد ریشه</a:t>
            </a:r>
          </a:p>
          <a:p>
            <a:pPr marL="0" indent="0" algn="r" rtl="1">
              <a:buNone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4-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هرس</a:t>
            </a:r>
            <a:endParaRPr lang="fa-IR" sz="32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5-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روغن 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ولک</a:t>
            </a:r>
          </a:p>
          <a:p>
            <a:pPr marL="0" indent="0" algn="r" rtl="1">
              <a:buNone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6-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رعایت </a:t>
            </a: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بهداشت  </a:t>
            </a:r>
            <a:endParaRPr lang="en-US" sz="32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B0C35-3DAD-F701-3A65-860F0250B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7931" y="6322716"/>
            <a:ext cx="683339" cy="413015"/>
          </a:xfrm>
        </p:spPr>
        <p:txBody>
          <a:bodyPr/>
          <a:lstStyle/>
          <a:p>
            <a:fld id="{2294BB94-C26E-4739-913A-236ACC8C7754}" type="slidenum">
              <a:rPr lang="en-US" sz="1400" b="1" smtClean="0">
                <a:solidFill>
                  <a:schemeClr val="tx1"/>
                </a:solidFill>
              </a:rPr>
              <a:pPr/>
              <a:t>8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764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397DE-260C-9AD0-C08E-C10F5BE1D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936" y="1211178"/>
            <a:ext cx="7818181" cy="4595447"/>
          </a:xfrm>
        </p:spPr>
        <p:txBody>
          <a:bodyPr>
            <a:normAutofit/>
          </a:bodyPr>
          <a:lstStyle/>
          <a:p>
            <a:pPr algn="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آبیاری:</a:t>
            </a:r>
            <a:b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</a:b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مهم‌ترین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عامل موثر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به‌وجود آمدن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این عارضه تنش خشکی و شوری است افت کمی و کیفی منابع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زیرزمینی آب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باعث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اعمال کم‌بیاری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، افزایش دور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آبیاری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و شوری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آب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در اغلب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باغ‌های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پسته شده است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/>
            </a:r>
            <a:b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</a:b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اصلاح و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بهینه سازی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روش‌های آبیاری سطحی، استفاده از خاکپوش‌های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ماسه بادی و پلاستیک استفاده از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روش‌های آبیاری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سطحی و زیر سطحی نوین به کاهش این عارضه در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باغ‌های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پسته کمک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می‌کند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. </a:t>
            </a:r>
            <a:endParaRPr lang="en-US" sz="28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15121-FA8D-0569-7886-99711B7937CD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677333" y="6041362"/>
            <a:ext cx="8157177" cy="103468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fa-IR" sz="2800" dirty="0"/>
          </a:p>
          <a:p>
            <a:pPr marL="0" indent="0" algn="r">
              <a:buNone/>
            </a:pP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1B34E-0583-7CA6-1EE5-68CF6540B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2997" y="6376142"/>
            <a:ext cx="683339" cy="365125"/>
          </a:xfrm>
        </p:spPr>
        <p:txBody>
          <a:bodyPr/>
          <a:lstStyle/>
          <a:p>
            <a:fld id="{2294BB94-C26E-4739-913A-236ACC8C7754}" type="slidenum">
              <a:rPr lang="en-US" sz="1400" b="1" smtClean="0">
                <a:solidFill>
                  <a:schemeClr val="tx1"/>
                </a:solidFill>
              </a:rPr>
              <a:t>9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3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2324</TotalTime>
  <Words>621</Words>
  <Application>Microsoft Office PowerPoint</Application>
  <PresentationFormat>Widescreen</PresentationFormat>
  <Paragraphs>90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B Nazanin</vt:lpstr>
      <vt:lpstr>Calibri</vt:lpstr>
      <vt:lpstr>Dubai</vt:lpstr>
      <vt:lpstr>Tahoma</vt:lpstr>
      <vt:lpstr>Trebuchet MS</vt:lpstr>
      <vt:lpstr>Wingdings</vt:lpstr>
      <vt:lpstr>Wingdings 3</vt:lpstr>
      <vt:lpstr>Facet</vt:lpstr>
      <vt:lpstr>بسم الله الرحمن الرحیم</vt:lpstr>
      <vt:lpstr>عارضه سرخشکیدگی پسته   یا تنه‌سرخی درختان پسته </vt:lpstr>
      <vt:lpstr>عارضه سرخشکیدگی یا تنه‌سرخی درختان پسته</vt:lpstr>
      <vt:lpstr>علائم بیماری</vt:lpstr>
      <vt:lpstr>PowerPoint Presentation</vt:lpstr>
      <vt:lpstr>عوارض بیماری  دراثر این بیماری خوشه‌ها، جوانه‌ها و برگ‌ها پژمرده و خشک می‌شوند .</vt:lpstr>
      <vt:lpstr>عوامل ایجاد کننده این بیماری</vt:lpstr>
      <vt:lpstr>مهم‌ترین عوامل مورد بررسی سرخشکیدگی:   </vt:lpstr>
      <vt:lpstr>آبیاری: مهم‌ترین عامل موثر در به‌وجود آمدن این عارضه تنش خشکی و شوری است افت کمی و کیفی منابع زیرزمینی آب باعث اعمال کم‌بیاری، افزایش دور آبیاری و شوری آب در اغلب باغ‌های پسته شده است. اصلاح و بهینه سازی روش‌های آبیاری سطحی، استفاده از خاکپوش‌های ماسه بادی و پلاستیک استفاده از روش‌های آبیاری سطحی و زیر سطحی نوین به کاهش این عارضه در باغ‌های پسته کمک می‌کند. </vt:lpstr>
      <vt:lpstr>تغذیه بر اساس آنالیز خاک: </vt:lpstr>
      <vt:lpstr>مدیریت نماتد ریشه :</vt:lpstr>
      <vt:lpstr>هرس:</vt:lpstr>
      <vt:lpstr>روغن‌ولک: روغن ولک معمولا برای نیاز سرمایی و کمک به تاثیر ماندگاری آفت‌کش‌ها استفاده می‌شود در صورت: استفاده در غلظت نامناسب، نداشتن کیفیت لازم و به خوبی با آب مخلوط نکردن به درختان پسته آسیب وارد می‌کند.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Fanavaran Sakhtafzar</dc:creator>
  <cp:lastModifiedBy>admin</cp:lastModifiedBy>
  <cp:revision>17</cp:revision>
  <dcterms:created xsi:type="dcterms:W3CDTF">2024-10-16T05:29:32Z</dcterms:created>
  <dcterms:modified xsi:type="dcterms:W3CDTF">2024-11-02T06:21:12Z</dcterms:modified>
</cp:coreProperties>
</file>