
<file path=[Content_Types].xml><?xml version="1.0" encoding="utf-8"?>
<Types xmlns="http://schemas.openxmlformats.org/package/2006/content-types">
  <Default Extension="fntdata" ContentType="application/x-fontdata"/>
  <Default Extension="jfif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66" r:id="rId5"/>
    <p:sldId id="259" r:id="rId6"/>
    <p:sldId id="260" r:id="rId7"/>
    <p:sldId id="263" r:id="rId8"/>
    <p:sldId id="261" r:id="rId9"/>
    <p:sldId id="265" r:id="rId10"/>
  </p:sldIdLst>
  <p:sldSz cx="14630400" cy="8229600"/>
  <p:notesSz cx="8229600" cy="14630400"/>
  <p:embeddedFontLst>
    <p:embeddedFont>
      <p:font typeface="B nazanin" panose="020B0604020202020204" charset="-78"/>
      <p:regular r:id="rId12"/>
      <p:bold r:id="rId13"/>
    </p:embeddedFont>
    <p:embeddedFont>
      <p:font typeface="B nazanin" panose="020B0604020202020204" charset="-78"/>
      <p:regular r:id="rId12"/>
      <p:bold r:id="rId13"/>
    </p:embeddedFont>
    <p:embeddedFont>
      <p:font typeface="Fraunces Extra Bold" panose="020B0604020202020204" charset="0"/>
      <p:regular r:id="rId14"/>
    </p:embeddedFont>
    <p:embeddedFont>
      <p:font typeface="Nobile" panose="020B0604020202020204" charset="0"/>
      <p:regular r:id="rId15"/>
    </p:embeddedFont>
  </p:embeddedFontLst>
  <p:defaultTextStyle>
    <a:defPPr>
      <a:defRPr lang="fa-I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FFA"/>
    <a:srgbClr val="43FF43"/>
    <a:srgbClr val="B3FFB3"/>
    <a:srgbClr val="E7FF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10"/>
  </p:normalViewPr>
  <p:slideViewPr>
    <p:cSldViewPr snapToGrid="0" snapToObjects="1">
      <p:cViewPr varScale="1">
        <p:scale>
          <a:sx n="54" d="100"/>
          <a:sy n="54" d="100"/>
        </p:scale>
        <p:origin x="94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47661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FFB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f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B3FFB3">
            <a:alpha val="2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/>
          <p:cNvSpPr/>
          <p:nvPr/>
        </p:nvSpPr>
        <p:spPr>
          <a:xfrm>
            <a:off x="793790" y="3436883"/>
            <a:ext cx="7556421" cy="20445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 rtl="1">
              <a:lnSpc>
                <a:spcPts val="2850"/>
              </a:lnSpc>
              <a:buNone/>
            </a:pPr>
            <a:endParaRPr lang="en-US" sz="3200" dirty="0">
              <a:latin typeface="B nazanin"/>
            </a:endParaRPr>
          </a:p>
        </p:txBody>
      </p:sp>
      <p:sp>
        <p:nvSpPr>
          <p:cNvPr id="6" name="Text 3"/>
          <p:cNvSpPr/>
          <p:nvPr/>
        </p:nvSpPr>
        <p:spPr>
          <a:xfrm>
            <a:off x="916781" y="5886093"/>
            <a:ext cx="116800" cy="97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750"/>
              </a:lnSpc>
              <a:buNone/>
            </a:pPr>
            <a:r>
              <a:rPr lang="en-US" sz="750" dirty="0">
                <a:solidFill>
                  <a:srgbClr val="FFFFFF"/>
                </a:solidFill>
                <a:latin typeface="Nobile Medium" pitchFamily="34" charset="0"/>
                <a:ea typeface="Nobile Medium" pitchFamily="34" charset="-122"/>
                <a:cs typeface="Nobile Medium" pitchFamily="34" charset="-120"/>
              </a:rPr>
              <a:t>F</a:t>
            </a:r>
            <a:endParaRPr lang="en-US" sz="75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2015" y="131326"/>
            <a:ext cx="1390008" cy="121930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91A103B-A2FF-4E54-8207-0E7772BBE39E}"/>
              </a:ext>
            </a:extLst>
          </p:cNvPr>
          <p:cNvSpPr txBox="1"/>
          <p:nvPr/>
        </p:nvSpPr>
        <p:spPr>
          <a:xfrm>
            <a:off x="7069737" y="1313991"/>
            <a:ext cx="6096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ctr" rtl="1">
              <a:tabLst>
                <a:tab pos="3423920" algn="l"/>
              </a:tabLst>
            </a:pPr>
            <a:r>
              <a:rPr lang="fa-IR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/>
              </a:rPr>
              <a:t>دانشگاه ولي‌عصر رفسنجان</a:t>
            </a:r>
          </a:p>
          <a:p>
            <a:pPr indent="457200" algn="ctr" rtl="1">
              <a:tabLst>
                <a:tab pos="3423920" algn="l"/>
              </a:tabLst>
            </a:pPr>
            <a:r>
              <a:rPr lang="fa-IR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/>
              </a:rPr>
              <a:t>دانشکده کشاورزی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  <a:cs typeface="B Nazanin" panose="0000040000000000000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28BB17D-EAB7-544B-97C2-BAB5913E8102}"/>
              </a:ext>
            </a:extLst>
          </p:cNvPr>
          <p:cNvSpPr/>
          <p:nvPr/>
        </p:nvSpPr>
        <p:spPr>
          <a:xfrm>
            <a:off x="8838076" y="4291168"/>
            <a:ext cx="211788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a-IR" sz="2400" b="1" dirty="0">
                <a:ln w="0"/>
                <a:latin typeface="B Nazanin+ Regular" panose="01000506000000020004" pitchFamily="2" charset="-78"/>
                <a:cs typeface="B Nazanin" panose="00000400000000000000" pitchFamily="2" charset="-78"/>
              </a:rPr>
              <a:t>استاد:</a:t>
            </a:r>
          </a:p>
          <a:p>
            <a:pPr algn="ctr"/>
            <a:r>
              <a:rPr lang="fa-IR" sz="2400" b="1" cap="none" spc="0" dirty="0">
                <a:ln w="0"/>
                <a:solidFill>
                  <a:schemeClr val="tx1"/>
                </a:solidFill>
                <a:latin typeface="B Nazanin+ Regular" panose="01000506000000020004" pitchFamily="2" charset="-78"/>
                <a:cs typeface="B Nazanin" panose="00000400000000000000" pitchFamily="2" charset="-78"/>
              </a:rPr>
              <a:t>دکتر وحید مظفری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BE760E4-4AF8-466E-B465-858F1B14DCF1}"/>
              </a:ext>
            </a:extLst>
          </p:cNvPr>
          <p:cNvSpPr/>
          <p:nvPr/>
        </p:nvSpPr>
        <p:spPr>
          <a:xfrm>
            <a:off x="8719453" y="5258330"/>
            <a:ext cx="235513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a-IR" sz="2000" b="1" dirty="0">
                <a:ln w="0"/>
                <a:latin typeface="B Nazanin+ Regular" panose="01000506000000020004" pitchFamily="2" charset="-78"/>
                <a:cs typeface="B Nazanin" panose="00000400000000000000" pitchFamily="2" charset="-78"/>
              </a:rPr>
              <a:t>تهیه و تنظیم:</a:t>
            </a:r>
          </a:p>
          <a:p>
            <a:pPr algn="ctr"/>
            <a:r>
              <a:rPr lang="fa-IR" sz="2000" b="1" dirty="0">
                <a:ln w="0"/>
                <a:latin typeface="B Nazanin+ Regular" panose="01000506000000020004" pitchFamily="2" charset="-78"/>
                <a:cs typeface="B Nazanin" panose="00000400000000000000" pitchFamily="2" charset="-78"/>
              </a:rPr>
              <a:t> مهدی میرزایی خلیل آبادی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8E67FCC-D466-5BD5-480D-259B43FC8809}"/>
              </a:ext>
            </a:extLst>
          </p:cNvPr>
          <p:cNvSpPr/>
          <p:nvPr/>
        </p:nvSpPr>
        <p:spPr>
          <a:xfrm>
            <a:off x="6569512" y="7259891"/>
            <a:ext cx="125867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a-IR" sz="2000" b="0" cap="none" spc="0" dirty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 Nazanin+ Regular" panose="01000506000000020004" pitchFamily="2" charset="-78"/>
                <a:cs typeface="B Nazanin" panose="00000400000000000000" pitchFamily="2" charset="-78"/>
              </a:rPr>
              <a:t>آبان‌ماه 1403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8E67FCC-D466-5BD5-480D-259B43FC8809}"/>
              </a:ext>
            </a:extLst>
          </p:cNvPr>
          <p:cNvSpPr/>
          <p:nvPr/>
        </p:nvSpPr>
        <p:spPr>
          <a:xfrm>
            <a:off x="7780894" y="6270618"/>
            <a:ext cx="423224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a-IR" sz="2000" b="0" cap="none" spc="0" dirty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 Nazanin+ Regular" panose="01000506000000020004" pitchFamily="2" charset="-78"/>
                <a:cs typeface="B Nazanin" panose="00000400000000000000" pitchFamily="2" charset="-78"/>
              </a:rPr>
              <a:t>گردآوری شده از نشریه شماره 23 انجمن پسته ایران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587369" y="2618081"/>
            <a:ext cx="4619297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fa-IR" sz="6600" dirty="0">
                <a:cs typeface="B titr" panose="00000700000000000000" pitchFamily="2" charset="-78"/>
              </a:rPr>
              <a:t>روغن ولک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3" y="0"/>
            <a:ext cx="6583100" cy="82296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DA7DB77-86B8-1599-B609-0F9BD5DEA978}"/>
              </a:ext>
            </a:extLst>
          </p:cNvPr>
          <p:cNvSpPr/>
          <p:nvPr/>
        </p:nvSpPr>
        <p:spPr>
          <a:xfrm>
            <a:off x="12077700" y="6591300"/>
            <a:ext cx="2552700" cy="1571625"/>
          </a:xfrm>
          <a:prstGeom prst="rect">
            <a:avLst/>
          </a:prstGeom>
          <a:solidFill>
            <a:srgbClr val="FAFF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7"/>
          <p:cNvSpPr/>
          <p:nvPr/>
        </p:nvSpPr>
        <p:spPr>
          <a:xfrm>
            <a:off x="6021993" y="1876098"/>
            <a:ext cx="7556421" cy="4727824"/>
          </a:xfrm>
          <a:prstGeom prst="roundRect">
            <a:avLst>
              <a:gd name="adj" fmla="val 12225"/>
            </a:avLst>
          </a:prstGeom>
          <a:solidFill>
            <a:srgbClr val="E8F3E8"/>
          </a:solidFill>
          <a:ln/>
        </p:spPr>
      </p:sp>
      <p:sp>
        <p:nvSpPr>
          <p:cNvPr id="13" name="TextBox 12"/>
          <p:cNvSpPr txBox="1"/>
          <p:nvPr/>
        </p:nvSpPr>
        <p:spPr>
          <a:xfrm>
            <a:off x="5387352" y="411916"/>
            <a:ext cx="882570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fa-IR" sz="6600" dirty="0">
                <a:cs typeface="B titr" panose="00000700000000000000" pitchFamily="2" charset="-78"/>
              </a:rPr>
              <a:t>معرفی روغن ولک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142603" y="2477508"/>
            <a:ext cx="794986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 rtl="1"/>
            <a:r>
              <a:rPr lang="fa-IR" sz="3200" dirty="0">
                <a:cs typeface="B Nazanin" panose="00000400000000000000" pitchFamily="2" charset="-78"/>
              </a:rPr>
              <a:t>روغن امولسیون شونده گیاهی از گروه هیدروکربن‌های آلفاتیک می‌باشد که با نحوه اثر تماسی و فیزیکی سبب از بین بردن تخم حشرات وکنه‌ها می‌گردد و برای کنترل زمستانه، بهاره و تابستانه استفاده می‌شود.</a:t>
            </a:r>
          </a:p>
          <a:p>
            <a:pPr algn="justLow" rtl="1"/>
            <a:endParaRPr lang="fa-IR" sz="3200" dirty="0">
              <a:cs typeface="B Nazanin" panose="00000400000000000000" pitchFamily="2" charset="-78"/>
            </a:endParaRPr>
          </a:p>
          <a:p>
            <a:pPr algn="justLow" rtl="1"/>
            <a:r>
              <a:rPr lang="fa-IR" sz="3200" dirty="0">
                <a:cs typeface="B Nazanin" panose="00000400000000000000" pitchFamily="2" charset="-78"/>
              </a:rPr>
              <a:t>در برخی موارد برای برطرف نمودن نیاز سرمایی در درختانی مانند پسته در زمستان کاربرد دارد. این ترکیب به عنوان ماده‌ی همراه برای افزایش تاثیر آفت کش‌ها نیز توصیه می‌گردد.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216738" y="3212508"/>
            <a:ext cx="11937185" cy="551217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1380398-4815-8E0B-E4D1-50F9A89A27D7}"/>
              </a:ext>
            </a:extLst>
          </p:cNvPr>
          <p:cNvSpPr/>
          <p:nvPr/>
        </p:nvSpPr>
        <p:spPr>
          <a:xfrm>
            <a:off x="12077700" y="6655848"/>
            <a:ext cx="2552700" cy="1571625"/>
          </a:xfrm>
          <a:prstGeom prst="rect">
            <a:avLst/>
          </a:prstGeom>
          <a:solidFill>
            <a:srgbClr val="FAFF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66589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7810" y="1281650"/>
            <a:ext cx="7548801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550"/>
              </a:lnSpc>
              <a:buNone/>
            </a:pPr>
            <a:r>
              <a:rPr lang="fa-IR" sz="4450" b="1" dirty="0">
                <a:latin typeface="Fraunces Extra Bold" pitchFamily="34" charset="0"/>
                <a:ea typeface="Fraunces Extra Bold" pitchFamily="34" charset="-122"/>
                <a:cs typeface="B titr" panose="00000700000000000000" pitchFamily="2" charset="-78"/>
              </a:rPr>
              <a:t>خصوصیات و </a:t>
            </a:r>
            <a:r>
              <a:rPr lang="en-US" sz="4450" b="1" dirty="0" err="1">
                <a:latin typeface="Fraunces Extra Bold" pitchFamily="34" charset="0"/>
                <a:ea typeface="Fraunces Extra Bold" pitchFamily="34" charset="-122"/>
                <a:cs typeface="B titr" panose="00000700000000000000" pitchFamily="2" charset="-78"/>
              </a:rPr>
              <a:t>ترکیبات</a:t>
            </a:r>
            <a:r>
              <a:rPr lang="en-US" sz="4450" b="1" dirty="0">
                <a:latin typeface="Fraunces Extra Bold" pitchFamily="34" charset="0"/>
                <a:ea typeface="Fraunces Extra Bold" pitchFamily="34" charset="-122"/>
                <a:cs typeface="B titr" panose="00000700000000000000" pitchFamily="2" charset="-78"/>
              </a:rPr>
              <a:t> روغن ولک</a:t>
            </a:r>
            <a:endParaRPr lang="en-US" sz="4450" dirty="0">
              <a:cs typeface="B titr" panose="00000700000000000000" pitchFamily="2" charset="-78"/>
            </a:endParaRPr>
          </a:p>
        </p:txBody>
      </p:sp>
      <p:sp>
        <p:nvSpPr>
          <p:cNvPr id="4" name="Shape 1"/>
          <p:cNvSpPr/>
          <p:nvPr/>
        </p:nvSpPr>
        <p:spPr>
          <a:xfrm>
            <a:off x="6280190" y="2233342"/>
            <a:ext cx="7556421" cy="1958578"/>
          </a:xfrm>
          <a:prstGeom prst="roundRect">
            <a:avLst>
              <a:gd name="adj" fmla="val 6249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6287810" y="2240961"/>
            <a:ext cx="7541181" cy="65031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6514624" y="2384669"/>
            <a:ext cx="331315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fa-IR" sz="2800" b="1" dirty="0">
                <a:cs typeface="B Nazanin" panose="00000400000000000000" pitchFamily="2" charset="-78"/>
              </a:rPr>
              <a:t>پارافین</a:t>
            </a:r>
            <a:endParaRPr lang="en-US" sz="2800" b="1" dirty="0">
              <a:cs typeface="B Nazanin" panose="00000400000000000000" pitchFamily="2" charset="-78"/>
            </a:endParaRPr>
          </a:p>
        </p:txBody>
      </p:sp>
      <p:sp>
        <p:nvSpPr>
          <p:cNvPr id="7" name="Text 4"/>
          <p:cNvSpPr/>
          <p:nvPr/>
        </p:nvSpPr>
        <p:spPr>
          <a:xfrm>
            <a:off x="10289024" y="2384669"/>
            <a:ext cx="331315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28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80%</a:t>
            </a:r>
            <a:endParaRPr lang="en-US" sz="2800" b="1" dirty="0"/>
          </a:p>
        </p:txBody>
      </p:sp>
      <p:sp>
        <p:nvSpPr>
          <p:cNvPr id="8" name="Shape 5"/>
          <p:cNvSpPr/>
          <p:nvPr/>
        </p:nvSpPr>
        <p:spPr>
          <a:xfrm>
            <a:off x="6287810" y="2891280"/>
            <a:ext cx="7541181" cy="650319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6514624" y="3034989"/>
            <a:ext cx="331315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fa-IR" sz="3200" b="1" dirty="0"/>
              <a:t>آب</a:t>
            </a:r>
            <a:endParaRPr lang="en-US" sz="3200" b="1" dirty="0"/>
          </a:p>
        </p:txBody>
      </p:sp>
      <p:sp>
        <p:nvSpPr>
          <p:cNvPr id="10" name="Text 7"/>
          <p:cNvSpPr/>
          <p:nvPr/>
        </p:nvSpPr>
        <p:spPr>
          <a:xfrm>
            <a:off x="10289024" y="3034989"/>
            <a:ext cx="331315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28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18%</a:t>
            </a:r>
            <a:endParaRPr lang="en-US" sz="2800" b="1" dirty="0"/>
          </a:p>
        </p:txBody>
      </p:sp>
      <p:sp>
        <p:nvSpPr>
          <p:cNvPr id="11" name="Shape 8"/>
          <p:cNvSpPr/>
          <p:nvPr/>
        </p:nvSpPr>
        <p:spPr>
          <a:xfrm>
            <a:off x="6287810" y="3541600"/>
            <a:ext cx="7541181" cy="65031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2" name="Text 9"/>
          <p:cNvSpPr/>
          <p:nvPr/>
        </p:nvSpPr>
        <p:spPr>
          <a:xfrm>
            <a:off x="6514624" y="3685308"/>
            <a:ext cx="331315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fa-IR" sz="2800" b="1" dirty="0">
                <a:latin typeface="Nobile" pitchFamily="34" charset="0"/>
              </a:rPr>
              <a:t>امولسیفایر</a:t>
            </a:r>
            <a:endParaRPr lang="en-US" b="1" dirty="0"/>
          </a:p>
        </p:txBody>
      </p:sp>
      <p:sp>
        <p:nvSpPr>
          <p:cNvPr id="13" name="Text 10"/>
          <p:cNvSpPr/>
          <p:nvPr/>
        </p:nvSpPr>
        <p:spPr>
          <a:xfrm>
            <a:off x="10289024" y="3685308"/>
            <a:ext cx="331315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32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2%</a:t>
            </a:r>
            <a:endParaRPr lang="en-US" sz="3200" b="1" dirty="0"/>
          </a:p>
        </p:txBody>
      </p:sp>
      <p:sp>
        <p:nvSpPr>
          <p:cNvPr id="20" name="Rectangle 19"/>
          <p:cNvSpPr/>
          <p:nvPr/>
        </p:nvSpPr>
        <p:spPr>
          <a:xfrm>
            <a:off x="12077700" y="6591300"/>
            <a:ext cx="2552700" cy="1571625"/>
          </a:xfrm>
          <a:prstGeom prst="rect">
            <a:avLst/>
          </a:prstGeom>
          <a:solidFill>
            <a:srgbClr val="FAFF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21" name="Rectangle 20"/>
          <p:cNvSpPr/>
          <p:nvPr/>
        </p:nvSpPr>
        <p:spPr>
          <a:xfrm>
            <a:off x="6287810" y="5312102"/>
            <a:ext cx="754118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 rtl="1"/>
            <a:r>
              <a:rPr lang="fa-IR" sz="3200" dirty="0">
                <a:cs typeface="B Nazanin" panose="00000400000000000000" pitchFamily="2" charset="-78"/>
              </a:rPr>
              <a:t>در  هنگام انتخاب روغن ولک بهتر است به ویسکوزیته، دانسیته، درصد پارافین، درجه سولفوناسیون ، نقطه ریزش، رنگ روغن توجه نمود.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077700" y="6591300"/>
            <a:ext cx="2552700" cy="1571625"/>
          </a:xfrm>
          <a:prstGeom prst="rect">
            <a:avLst/>
          </a:prstGeom>
          <a:solidFill>
            <a:srgbClr val="FAFF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9751" y="0"/>
            <a:ext cx="8446918" cy="424334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7"/>
          <a:stretch/>
        </p:blipFill>
        <p:spPr>
          <a:xfrm>
            <a:off x="3320717" y="4243349"/>
            <a:ext cx="7827616" cy="3705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8764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330566" y="1566259"/>
            <a:ext cx="5790605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5550"/>
              </a:lnSpc>
              <a:buNone/>
            </a:pPr>
            <a:r>
              <a:rPr lang="fa-IR" sz="4450" b="1" dirty="0">
                <a:latin typeface="Fraunces Extra Bold" pitchFamily="34" charset="0"/>
                <a:ea typeface="Fraunces Extra Bold" pitchFamily="34" charset="-122"/>
                <a:cs typeface="B titr" panose="00000700000000000000" pitchFamily="2" charset="-78"/>
              </a:rPr>
              <a:t>موارد</a:t>
            </a:r>
            <a:r>
              <a:rPr lang="en-US" sz="4450" b="1" dirty="0">
                <a:latin typeface="Fraunces Extra Bold" pitchFamily="34" charset="0"/>
                <a:ea typeface="Fraunces Extra Bold" pitchFamily="34" charset="-122"/>
                <a:cs typeface="B titr" panose="00000700000000000000" pitchFamily="2" charset="-78"/>
              </a:rPr>
              <a:t> استفاده از روغن ولک</a:t>
            </a:r>
            <a:endParaRPr lang="en-US" sz="4450" dirty="0">
              <a:cs typeface="B titr" panose="00000700000000000000" pitchFamily="2" charset="-78"/>
            </a:endParaRPr>
          </a:p>
        </p:txBody>
      </p:sp>
      <p:sp>
        <p:nvSpPr>
          <p:cNvPr id="4" name="Shape 1"/>
          <p:cNvSpPr/>
          <p:nvPr/>
        </p:nvSpPr>
        <p:spPr>
          <a:xfrm>
            <a:off x="13270037" y="4069434"/>
            <a:ext cx="510302" cy="510302"/>
          </a:xfrm>
          <a:prstGeom prst="roundRect">
            <a:avLst>
              <a:gd name="adj" fmla="val 40005"/>
            </a:avLst>
          </a:prstGeom>
          <a:solidFill>
            <a:srgbClr val="E8F3E8"/>
          </a:solidFill>
          <a:ln/>
        </p:spPr>
      </p:sp>
      <p:sp>
        <p:nvSpPr>
          <p:cNvPr id="5" name="Text 2"/>
          <p:cNvSpPr/>
          <p:nvPr/>
        </p:nvSpPr>
        <p:spPr>
          <a:xfrm>
            <a:off x="13440296" y="4154444"/>
            <a:ext cx="169783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1</a:t>
            </a:r>
            <a:endParaRPr lang="en-US" sz="2650" dirty="0"/>
          </a:p>
        </p:txBody>
      </p:sp>
      <p:sp>
        <p:nvSpPr>
          <p:cNvPr id="8" name="Shape 5"/>
          <p:cNvSpPr/>
          <p:nvPr/>
        </p:nvSpPr>
        <p:spPr>
          <a:xfrm>
            <a:off x="13243724" y="5400932"/>
            <a:ext cx="510302" cy="510302"/>
          </a:xfrm>
          <a:prstGeom prst="roundRect">
            <a:avLst>
              <a:gd name="adj" fmla="val 40005"/>
            </a:avLst>
          </a:prstGeom>
          <a:solidFill>
            <a:srgbClr val="E8F3E8"/>
          </a:solidFill>
          <a:ln/>
        </p:spPr>
      </p:sp>
      <p:sp>
        <p:nvSpPr>
          <p:cNvPr id="9" name="Text 6"/>
          <p:cNvSpPr/>
          <p:nvPr/>
        </p:nvSpPr>
        <p:spPr>
          <a:xfrm>
            <a:off x="13387670" y="5485942"/>
            <a:ext cx="222409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2</a:t>
            </a:r>
            <a:endParaRPr lang="en-US" sz="2650" dirty="0"/>
          </a:p>
        </p:txBody>
      </p:sp>
      <p:sp>
        <p:nvSpPr>
          <p:cNvPr id="10" name="Text 7"/>
          <p:cNvSpPr/>
          <p:nvPr/>
        </p:nvSpPr>
        <p:spPr>
          <a:xfrm>
            <a:off x="10184332" y="411928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750"/>
              </a:lnSpc>
              <a:buNone/>
            </a:pPr>
            <a:r>
              <a:rPr lang="fa-IR" sz="3600" b="1" dirty="0">
                <a:cs typeface="B titr" panose="00000700000000000000" pitchFamily="2" charset="-78"/>
              </a:rPr>
              <a:t>تامین نیاز </a:t>
            </a:r>
            <a:r>
              <a:rPr lang="fa-IR" sz="4000" b="1" dirty="0">
                <a:cs typeface="B titr" panose="00000700000000000000" pitchFamily="2" charset="-78"/>
              </a:rPr>
              <a:t>سرمایی</a:t>
            </a:r>
            <a:endParaRPr lang="en-US" sz="3600" b="1" dirty="0">
              <a:cs typeface="B titr" panose="00000700000000000000" pitchFamily="2" charset="-78"/>
            </a:endParaRPr>
          </a:p>
        </p:txBody>
      </p:sp>
      <p:sp>
        <p:nvSpPr>
          <p:cNvPr id="20" name="Text 7"/>
          <p:cNvSpPr/>
          <p:nvPr/>
        </p:nvSpPr>
        <p:spPr>
          <a:xfrm>
            <a:off x="10264542" y="546510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750"/>
              </a:lnSpc>
              <a:buNone/>
            </a:pPr>
            <a:r>
              <a:rPr lang="fa-IR" sz="4000" b="1" dirty="0">
                <a:cs typeface="B titr" panose="00000700000000000000" pitchFamily="2" charset="-78"/>
              </a:rPr>
              <a:t>کنترل آفات</a:t>
            </a:r>
            <a:endParaRPr lang="en-US" sz="4000" b="1" dirty="0">
              <a:cs typeface="B titr" panose="00000700000000000000" pitchFamily="2" charset="-7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22" t="10057" r="21052" b="12726"/>
          <a:stretch/>
        </p:blipFill>
        <p:spPr>
          <a:xfrm rot="5400000">
            <a:off x="-1451527" y="1413326"/>
            <a:ext cx="8229599" cy="540295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869178A-9DB6-503F-AE2C-F78588667304}"/>
              </a:ext>
            </a:extLst>
          </p:cNvPr>
          <p:cNvSpPr/>
          <p:nvPr/>
        </p:nvSpPr>
        <p:spPr>
          <a:xfrm>
            <a:off x="12077700" y="6591300"/>
            <a:ext cx="2552700" cy="1571625"/>
          </a:xfrm>
          <a:prstGeom prst="rect">
            <a:avLst/>
          </a:prstGeom>
          <a:solidFill>
            <a:srgbClr val="FAFF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2077700" y="6591300"/>
            <a:ext cx="2552700" cy="1571625"/>
          </a:xfrm>
          <a:prstGeom prst="rect">
            <a:avLst/>
          </a:prstGeom>
          <a:solidFill>
            <a:srgbClr val="FAFF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0" name="Text 0"/>
          <p:cNvSpPr/>
          <p:nvPr/>
        </p:nvSpPr>
        <p:spPr>
          <a:xfrm>
            <a:off x="7983874" y="1098302"/>
            <a:ext cx="5790605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5550"/>
              </a:lnSpc>
              <a:buNone/>
            </a:pPr>
            <a:r>
              <a:rPr lang="fa-IR" sz="4450" b="1" dirty="0">
                <a:cs typeface="B titr" panose="00000700000000000000" pitchFamily="2" charset="-78"/>
              </a:rPr>
              <a:t>تامین نیاز سرمایی:</a:t>
            </a:r>
            <a:endParaRPr lang="en-US" sz="4450" b="1" dirty="0">
              <a:cs typeface="B titr" panose="00000700000000000000" pitchFamily="2" charset="-78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0358"/>
            <a:ext cx="3941379" cy="4129918"/>
          </a:xfrm>
          <a:prstGeom prst="rect">
            <a:avLst/>
          </a:prstGeom>
        </p:spPr>
      </p:pic>
      <p:sp>
        <p:nvSpPr>
          <p:cNvPr id="13" name="Text 0"/>
          <p:cNvSpPr/>
          <p:nvPr/>
        </p:nvSpPr>
        <p:spPr>
          <a:xfrm>
            <a:off x="-63064" y="4002801"/>
            <a:ext cx="3941379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5550"/>
              </a:lnSpc>
              <a:buNone/>
            </a:pPr>
            <a:r>
              <a:rPr lang="fa-IR" sz="2800" dirty="0">
                <a:cs typeface="B titr" panose="00000700000000000000" pitchFamily="2" charset="-78"/>
              </a:rPr>
              <a:t>میزان ساعات سرمایی</a:t>
            </a:r>
            <a:endParaRPr lang="en-US" sz="2800" dirty="0">
              <a:cs typeface="B titr" panose="00000700000000000000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943600" y="2225235"/>
            <a:ext cx="819806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 rtl="1"/>
            <a:r>
              <a:rPr lang="fa-IR" sz="3200" dirty="0">
                <a:cs typeface="B Nazanin" panose="00000400000000000000" pitchFamily="2" charset="-78"/>
              </a:rPr>
              <a:t>درختان مختلف در زمستان دارای نیاز سرمایی می‌باشند. تا در هنگام بلند شدن طول روز و گرما که در بهار اتفاق می‌افتد، از خواب بیدار شوند، گاهی این سرما در زمستان تأمین نمی‌شود و هورمون‌های بازدارنده رشد (آبسیزیک اسید) به‌اصطلاح شکسته نمی‌شوند و درخت با شروع فصل گرما و بلندشدن روز به‌خوبی از خواب بیدار نمی‌شوند؛ در چنین شرایطی محلول‌ پاشی روغن ولک باعث بسته‌شدن روزنه‌های تنفسی گیاه شده و سوخت ‌و ساز گیاه بالا رفته در نتیجه هورمون‌های بازدارنده رشد شکسته شده و درخت از خواب بیدار می‌شود.</a:t>
            </a:r>
            <a:endParaRPr lang="fa-IR" sz="4400" dirty="0">
              <a:cs typeface="B Nazanin" panose="00000400000000000000" pitchFamily="2" charset="-78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8256874"/>
              </p:ext>
            </p:extLst>
          </p:nvPr>
        </p:nvGraphicFramePr>
        <p:xfrm>
          <a:off x="1" y="4837562"/>
          <a:ext cx="3941378" cy="2937500"/>
        </p:xfrm>
        <a:graphic>
          <a:graphicData uri="http://schemas.openxmlformats.org/drawingml/2006/table">
            <a:tbl>
              <a:tblPr rtl="1" firstRow="1" bandRow="1">
                <a:tableStyleId>{1FECB4D8-DB02-4DC6-A0A2-4F2EBAE1DC90}</a:tableStyleId>
              </a:tblPr>
              <a:tblGrid>
                <a:gridCol w="1970689">
                  <a:extLst>
                    <a:ext uri="{9D8B030D-6E8A-4147-A177-3AD203B41FA5}">
                      <a16:colId xmlns:a16="http://schemas.microsoft.com/office/drawing/2014/main" val="3570201034"/>
                    </a:ext>
                  </a:extLst>
                </a:gridCol>
                <a:gridCol w="1970689">
                  <a:extLst>
                    <a:ext uri="{9D8B030D-6E8A-4147-A177-3AD203B41FA5}">
                      <a16:colId xmlns:a16="http://schemas.microsoft.com/office/drawing/2014/main" val="3056718467"/>
                    </a:ext>
                  </a:extLst>
                </a:gridCol>
              </a:tblGrid>
              <a:tr h="574355">
                <a:tc>
                  <a:txBody>
                    <a:bodyPr/>
                    <a:lstStyle/>
                    <a:p>
                      <a:pPr algn="r" rtl="1"/>
                      <a:r>
                        <a:rPr lang="fa-IR" dirty="0"/>
                        <a:t>رقم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sz="1800" b="1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نیاز سرمایی بر حسب ساعت</a:t>
                      </a:r>
                      <a:endParaRPr lang="fa-I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6327058"/>
                  </a:ext>
                </a:extLst>
              </a:tr>
              <a:tr h="574355">
                <a:tc>
                  <a:txBody>
                    <a:bodyPr/>
                    <a:lstStyle/>
                    <a:p>
                      <a:pPr algn="r" rtl="1" fontAlgn="t"/>
                      <a:r>
                        <a:rPr lang="fa-IR" dirty="0">
                          <a:effectLst/>
                          <a:latin typeface="iranyekanwebregular_FaNum"/>
                        </a:rPr>
                        <a:t>کله قوچی</a:t>
                      </a:r>
                    </a:p>
                  </a:txBody>
                  <a:tcPr marL="142875" marR="142875" marT="142875" marB="142875"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fa-IR">
                          <a:effectLst/>
                          <a:latin typeface="iranyekanwebregular_FaNum"/>
                        </a:rPr>
                        <a:t>۶۰۰</a:t>
                      </a:r>
                    </a:p>
                  </a:txBody>
                  <a:tcPr marL="142875" marR="142875" marT="142875" marB="142875"/>
                </a:tc>
                <a:extLst>
                  <a:ext uri="{0D108BD9-81ED-4DB2-BD59-A6C34878D82A}">
                    <a16:rowId xmlns:a16="http://schemas.microsoft.com/office/drawing/2014/main" val="841594088"/>
                  </a:ext>
                </a:extLst>
              </a:tr>
              <a:tr h="574355">
                <a:tc>
                  <a:txBody>
                    <a:bodyPr/>
                    <a:lstStyle/>
                    <a:p>
                      <a:pPr algn="r" rtl="1" fontAlgn="t"/>
                      <a:r>
                        <a:rPr lang="fa-IR">
                          <a:effectLst/>
                          <a:latin typeface="iranyekanwebregular_FaNum"/>
                        </a:rPr>
                        <a:t>اوحدی (فندقی)</a:t>
                      </a:r>
                    </a:p>
                  </a:txBody>
                  <a:tcPr marL="142875" marR="142875" marT="142875" marB="142875"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fa-IR">
                          <a:effectLst/>
                          <a:latin typeface="iranyekanwebregular_FaNum"/>
                        </a:rPr>
                        <a:t>۸۰۰</a:t>
                      </a:r>
                    </a:p>
                  </a:txBody>
                  <a:tcPr marL="142875" marR="142875" marT="142875" marB="142875"/>
                </a:tc>
                <a:extLst>
                  <a:ext uri="{0D108BD9-81ED-4DB2-BD59-A6C34878D82A}">
                    <a16:rowId xmlns:a16="http://schemas.microsoft.com/office/drawing/2014/main" val="717019974"/>
                  </a:ext>
                </a:extLst>
              </a:tr>
              <a:tr h="574355">
                <a:tc>
                  <a:txBody>
                    <a:bodyPr/>
                    <a:lstStyle/>
                    <a:p>
                      <a:pPr algn="r" rtl="1" fontAlgn="t"/>
                      <a:r>
                        <a:rPr lang="fa-IR">
                          <a:effectLst/>
                          <a:latin typeface="iranyekanwebregular_FaNum"/>
                        </a:rPr>
                        <a:t>احمد آقایی</a:t>
                      </a:r>
                    </a:p>
                  </a:txBody>
                  <a:tcPr marL="142875" marR="142875" marT="142875" marB="142875"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fa-IR" dirty="0">
                          <a:effectLst/>
                          <a:latin typeface="iranyekanwebregular_FaNum"/>
                        </a:rPr>
                        <a:t>۱۰۰۰</a:t>
                      </a:r>
                    </a:p>
                  </a:txBody>
                  <a:tcPr marL="142875" marR="142875" marT="142875" marB="142875"/>
                </a:tc>
                <a:extLst>
                  <a:ext uri="{0D108BD9-81ED-4DB2-BD59-A6C34878D82A}">
                    <a16:rowId xmlns:a16="http://schemas.microsoft.com/office/drawing/2014/main" val="3352238254"/>
                  </a:ext>
                </a:extLst>
              </a:tr>
              <a:tr h="574355">
                <a:tc>
                  <a:txBody>
                    <a:bodyPr/>
                    <a:lstStyle/>
                    <a:p>
                      <a:pPr algn="r" rtl="1" fontAlgn="t"/>
                      <a:r>
                        <a:rPr lang="fa-IR" dirty="0">
                          <a:effectLst/>
                          <a:latin typeface="iranyekanwebregular_FaNum"/>
                        </a:rPr>
                        <a:t>اکبری</a:t>
                      </a:r>
                    </a:p>
                  </a:txBody>
                  <a:tcPr marL="142875" marR="142875" marT="142875" marB="142875"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fa-IR" dirty="0">
                          <a:effectLst/>
                          <a:latin typeface="iranyekanwebregular_FaNum"/>
                        </a:rPr>
                        <a:t>۱۲۰۰</a:t>
                      </a:r>
                    </a:p>
                  </a:txBody>
                  <a:tcPr marL="142875" marR="142875" marT="142875" marB="142875"/>
                </a:tc>
                <a:extLst>
                  <a:ext uri="{0D108BD9-81ED-4DB2-BD59-A6C34878D82A}">
                    <a16:rowId xmlns:a16="http://schemas.microsoft.com/office/drawing/2014/main" val="333851645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421423" y="939631"/>
            <a:ext cx="9030815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550"/>
              </a:lnSpc>
              <a:buNone/>
            </a:pPr>
            <a:r>
              <a:rPr lang="en-US" sz="4800" b="1" dirty="0">
                <a:latin typeface="Fraunces Extra Bold" pitchFamily="34" charset="0"/>
                <a:ea typeface="Fraunces Extra Bold" pitchFamily="34" charset="-122"/>
                <a:cs typeface="B titr" panose="00000700000000000000" pitchFamily="2" charset="-78"/>
              </a:rPr>
              <a:t>شواهد علمی در مورد تاثیرات روغن ولک</a:t>
            </a:r>
            <a:endParaRPr lang="en-US" sz="4800" dirty="0">
              <a:cs typeface="B titr" panose="00000700000000000000" pitchFamily="2" charset="-78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833" b="4122"/>
          <a:stretch/>
        </p:blipFill>
        <p:spPr>
          <a:xfrm>
            <a:off x="126128" y="2490952"/>
            <a:ext cx="6810703" cy="3511479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2077700" y="6591300"/>
            <a:ext cx="2552700" cy="1571625"/>
          </a:xfrm>
          <a:prstGeom prst="rect">
            <a:avLst/>
          </a:prstGeom>
          <a:solidFill>
            <a:srgbClr val="FAFF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45" b="69470"/>
          <a:stretch/>
        </p:blipFill>
        <p:spPr>
          <a:xfrm>
            <a:off x="6936831" y="2412122"/>
            <a:ext cx="7509858" cy="359030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503427" y="530552"/>
            <a:ext cx="684907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5550"/>
              </a:lnSpc>
              <a:buNone/>
            </a:pPr>
            <a:r>
              <a:rPr lang="fa-IR" sz="4450" b="1" dirty="0">
                <a:solidFill>
                  <a:srgbClr val="3B4540"/>
                </a:solidFill>
                <a:latin typeface="Fraunces Extra Bold" pitchFamily="34" charset="0"/>
                <a:cs typeface="B titr" panose="00000700000000000000" pitchFamily="2" charset="-78"/>
              </a:rPr>
              <a:t>کنترل آفات:</a:t>
            </a:r>
            <a:endParaRPr lang="en-US" sz="4450" dirty="0">
              <a:cs typeface="B titr" panose="00000700000000000000" pitchFamily="2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37297" y="1840101"/>
            <a:ext cx="73152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rtl="1"/>
            <a:r>
              <a:rPr lang="fa-IR" sz="3200" dirty="0">
                <a:cs typeface="B Nazanin" panose="00000400000000000000" pitchFamily="2" charset="-78"/>
              </a:rPr>
              <a:t>از جمله کاربردهای روغن ولک استفاده به عنوان سموم فیزیکی هست  که با ایجاد یک لایه روی بدن حشرات،کنه ها، تخم حشرات و بستن روزنه‌های تنفسی و برهم زدن تعادل آب بدن حشرات باعث مرگ اآنها می‌شوند، همچنین ترکیب روغن ولک با سموم باعث افزایش ماندگاری سموم می‌شود.</a:t>
            </a:r>
          </a:p>
        </p:txBody>
      </p:sp>
      <p:sp>
        <p:nvSpPr>
          <p:cNvPr id="5" name="Rectangle 4"/>
          <p:cNvSpPr/>
          <p:nvPr/>
        </p:nvSpPr>
        <p:spPr>
          <a:xfrm>
            <a:off x="6037297" y="4843590"/>
            <a:ext cx="73152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rtl="1"/>
            <a:r>
              <a:rPr lang="fa-IR" sz="3200" dirty="0">
                <a:cs typeface="B Nazanin" panose="00000400000000000000" pitchFamily="2" charset="-78"/>
              </a:rPr>
              <a:t>روغن امولسیون شونده گیاهی را هرگز نبایستی با سموم گوگردی وگوگرد مصرف نمود همچنین از مخلوط نمودن روغن با قارچ کش کاپتان خودداری کرد و فاصله 10روزه بین مصرف قارچ کش و روغن رعایت شود.</a:t>
            </a:r>
          </a:p>
          <a:p>
            <a:pPr algn="just" rtl="1"/>
            <a:r>
              <a:rPr lang="fa-IR" sz="3200" dirty="0">
                <a:cs typeface="B Nazanin" panose="00000400000000000000" pitchFamily="2" charset="-78"/>
              </a:rPr>
              <a:t>پاشش روغن در هوای شدیدا گرم توصیه نمی‌شود.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69"/>
          <a:stretch/>
        </p:blipFill>
        <p:spPr>
          <a:xfrm>
            <a:off x="-1353486" y="-316654"/>
            <a:ext cx="6417426" cy="82296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5C67906-70BE-5A16-C9FC-C240C783DD71}"/>
              </a:ext>
            </a:extLst>
          </p:cNvPr>
          <p:cNvSpPr/>
          <p:nvPr/>
        </p:nvSpPr>
        <p:spPr>
          <a:xfrm>
            <a:off x="13565842" y="7109205"/>
            <a:ext cx="2552700" cy="1571625"/>
          </a:xfrm>
          <a:prstGeom prst="rect">
            <a:avLst/>
          </a:prstGeom>
          <a:solidFill>
            <a:srgbClr val="FAFF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0" y="2382500"/>
            <a:ext cx="9143999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550"/>
              </a:lnSpc>
              <a:buNone/>
            </a:pPr>
            <a:r>
              <a:rPr lang="en-US" sz="4450" b="1" dirty="0"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نتیجه گیری و پیشنهادات</a:t>
            </a:r>
            <a:endParaRPr lang="en-US" sz="4450" dirty="0"/>
          </a:p>
        </p:txBody>
      </p:sp>
      <p:sp>
        <p:nvSpPr>
          <p:cNvPr id="6" name="Rectangle 5"/>
          <p:cNvSpPr/>
          <p:nvPr/>
        </p:nvSpPr>
        <p:spPr>
          <a:xfrm>
            <a:off x="6003904" y="3637746"/>
            <a:ext cx="810899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fa-IR" sz="3600" dirty="0">
                <a:cs typeface="B Nazanin" panose="00000400000000000000" pitchFamily="2" charset="-78"/>
              </a:rPr>
              <a:t>در آخر مصرف یا عدم مصرف روغن ولک با نظر کشاورز و مالک می‌باشد و می‌تواند با کارشناسان مربوطه مشورت کند.</a:t>
            </a:r>
          </a:p>
        </p:txBody>
      </p:sp>
      <p:sp>
        <p:nvSpPr>
          <p:cNvPr id="7" name="Rectangle 6"/>
          <p:cNvSpPr/>
          <p:nvPr/>
        </p:nvSpPr>
        <p:spPr>
          <a:xfrm>
            <a:off x="12077700" y="6591300"/>
            <a:ext cx="2552700" cy="1571625"/>
          </a:xfrm>
          <a:prstGeom prst="rect">
            <a:avLst/>
          </a:prstGeom>
          <a:solidFill>
            <a:srgbClr val="FAFF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</TotalTime>
  <Words>419</Words>
  <Application>Microsoft Office PowerPoint</Application>
  <PresentationFormat>Custom</PresentationFormat>
  <Paragraphs>55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20" baseType="lpstr">
      <vt:lpstr>Fraunces Extra Bold</vt:lpstr>
      <vt:lpstr>B titr</vt:lpstr>
      <vt:lpstr>iranyekanwebregular_FaNum</vt:lpstr>
      <vt:lpstr>B nazanin</vt:lpstr>
      <vt:lpstr>B Nazanin+ Regular</vt:lpstr>
      <vt:lpstr>Times New Roman</vt:lpstr>
      <vt:lpstr>Nobile</vt:lpstr>
      <vt:lpstr>Nobile Medium</vt:lpstr>
      <vt:lpstr>Arial</vt:lpstr>
      <vt:lpstr>B nazanin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hp</cp:lastModifiedBy>
  <cp:revision>24</cp:revision>
  <dcterms:created xsi:type="dcterms:W3CDTF">2024-10-31T07:46:09Z</dcterms:created>
  <dcterms:modified xsi:type="dcterms:W3CDTF">2024-11-23T05:58:36Z</dcterms:modified>
</cp:coreProperties>
</file>