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6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2C0A44-679F-445D-BABB-86D43E1E2765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2BDA6B-9246-483A-BAB1-17452BBD0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756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0C7C4-7046-4312-BF8E-EAD5A88B41CE}" type="datetime1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BE3B-09A2-4089-BF1B-25960E5C6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094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55F546-2B46-40E5-AB16-5DE1A46A45CC}" type="datetime1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BE3B-09A2-4089-BF1B-25960E5C6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807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61D02-7056-4E25-93BE-70EC5CCB98FC}" type="datetime1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BE3B-09A2-4089-BF1B-25960E5C6AF6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552852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F7C78-5507-4711-B58E-7A9365AD5938}" type="datetime1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BE3B-09A2-4089-BF1B-25960E5C6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0992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57ADF-5747-4ED4-9187-8D8F747D69E9}" type="datetime1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BE3B-09A2-4089-BF1B-25960E5C6AF6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39126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BC7E9-1453-4719-B841-40A9A7087F01}" type="datetime1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BE3B-09A2-4089-BF1B-25960E5C6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669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61C98-5D95-4984-B700-3D67115BC456}" type="datetime1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BE3B-09A2-4089-BF1B-25960E5C6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745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18AAB-A244-4077-896F-4AC2729AC6C1}" type="datetime1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BE3B-09A2-4089-BF1B-25960E5C6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659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2B196-6639-4418-9C67-52D3933C42DE}" type="datetime1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BE3B-09A2-4089-BF1B-25960E5C6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429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2406D-85CA-46A4-A6C0-F268B07DD790}" type="datetime1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BE3B-09A2-4089-BF1B-25960E5C6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335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90A5B-F34E-47BE-A550-B098936F0E99}" type="datetime1">
              <a:rPr lang="en-US" smtClean="0"/>
              <a:t>11/4/2024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BE3B-09A2-4089-BF1B-25960E5C6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086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AA85B-0F11-4894-8374-9643A2328F7F}" type="datetime1">
              <a:rPr lang="en-US" smtClean="0"/>
              <a:t>11/4/2024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BE3B-09A2-4089-BF1B-25960E5C6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968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67AF9-B532-4A81-AF30-C6BB05781A32}" type="datetime1">
              <a:rPr lang="en-US" smtClean="0"/>
              <a:t>11/4/2024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BE3B-09A2-4089-BF1B-25960E5C6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91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E9892-1E9E-4F9B-81A7-AE438CDDF75B}" type="datetime1">
              <a:rPr lang="en-US" smtClean="0"/>
              <a:t>11/4/2024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BE3B-09A2-4089-BF1B-25960E5C6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595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B1BDD-FDF2-453E-BBE3-89B5D7606790}" type="datetime1">
              <a:rPr lang="en-US" smtClean="0"/>
              <a:t>11/4/2024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BE3B-09A2-4089-BF1B-25960E5C6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252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8627B-C5F5-4CAC-94DF-22CD807AD6F3}" type="datetime1">
              <a:rPr lang="en-US" smtClean="0"/>
              <a:t>11/4/2024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BE3B-09A2-4089-BF1B-25960E5C6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798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B6A25E-8136-4C9A-BA30-640FE34D8890}" type="datetime1">
              <a:rPr lang="en-US" smtClean="0"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FBEBE3B-09A2-4089-BF1B-25960E5C6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180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BE3B-09A2-4089-BF1B-25960E5C6AF6}" type="slidenum">
              <a:rPr lang="en-US" sz="2400" smtClean="0">
                <a:solidFill>
                  <a:schemeClr val="tx1"/>
                </a:solidFill>
              </a:rPr>
              <a:pPr/>
              <a:t>1</a:t>
            </a:fld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8219" y="0"/>
            <a:ext cx="1163781" cy="1371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330" y="948838"/>
            <a:ext cx="8126672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83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71719"/>
            <a:ext cx="8596668" cy="4243990"/>
          </a:xfrm>
        </p:spPr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fa-IR" sz="2800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بور :</a:t>
            </a:r>
          </a:p>
          <a:p>
            <a:pPr marL="0" indent="0" algn="just" rtl="1">
              <a:buNone/>
            </a:pPr>
            <a:r>
              <a:rPr lang="en-US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در فرایندهایی نظیر رشد طولی ریشه، جوانه زنی و رشد لوله گرده، تشکیل دانه و میوه، تشکیل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جوانه‌های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برگ و گل، انتقال کلسیم در گیاه و تنظیم نسبت کلسیم به پتاسیم در گیاه نقش دارد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 rtl="1">
              <a:buNone/>
            </a:pP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نیاز درختان پسته به ویژه در زمان رشد زایشی به بور بیشتر از سایر درختان است. کمبود بور سبب کاهش تشکیل میوه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می‌شود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 rtl="1">
              <a:buNone/>
            </a:pP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محلول پاشی این عنصر قبل از باز شدن گل‌ها مفید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می‌باشد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BE3B-09A2-4089-BF1B-25960E5C6AF6}" type="slidenum">
              <a:rPr lang="en-US" sz="2400" smtClean="0">
                <a:solidFill>
                  <a:schemeClr val="tx1"/>
                </a:solidFill>
              </a:rPr>
              <a:t>10</a:t>
            </a:fld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7563" y="0"/>
            <a:ext cx="1164437" cy="13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75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341746"/>
            <a:ext cx="8596668" cy="5699616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fa-IR" sz="2800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روی :</a:t>
            </a:r>
          </a:p>
          <a:p>
            <a:pPr marL="0" indent="0" algn="just" rtl="1">
              <a:buNone/>
            </a:pPr>
            <a:r>
              <a:rPr lang="fa-IR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این </a:t>
            </a:r>
            <a:r>
              <a:rPr lang="fa-I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عنصر در مرحله گرده افشانی و جوانه زدن دانه درختان پسته نقش اصلی را ایفا نموده و موجب تسریع در رشد لوله گرده </a:t>
            </a:r>
            <a:r>
              <a:rPr lang="fa-IR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می‌شود</a:t>
            </a:r>
            <a:r>
              <a:rPr lang="fa-I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در اکثر مناطق پسته کاری، به علت بافت </a:t>
            </a:r>
            <a:r>
              <a:rPr lang="fa-IR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سنگین </a:t>
            </a:r>
            <a:r>
              <a:rPr lang="fa-I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خاک، حاصلخیزی کم، مصرف زیاد کودهای حیوانی و فسفره و واکنش بالای خاک، کمبود روی یک مسئله‌ی جدی و محدود کننده برای رشد گیاه و محصول </a:t>
            </a:r>
            <a:r>
              <a:rPr lang="fa-IR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می‌باشد‌</a:t>
            </a:r>
            <a:r>
              <a:rPr lang="fa-IR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 rtl="1">
              <a:buNone/>
            </a:pPr>
            <a:r>
              <a:rPr lang="fa-IR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مصرف </a:t>
            </a:r>
            <a:r>
              <a:rPr lang="fa-I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محلول پاشی در زمان متورم شدن جوانه‌ها و پس از مرحله گلدهی که به ترتیب حدود اواخر اسفند و اوایل اردیبهشت می‌باشد، موجب افزایش تشکیل میوه و بهبود خصوصیات کیفی و کمی درختان پسته </a:t>
            </a:r>
            <a:r>
              <a:rPr lang="fa-IR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می‌شود</a:t>
            </a:r>
            <a:r>
              <a:rPr lang="fa-IR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 rtl="1">
              <a:buNone/>
            </a:pPr>
            <a:r>
              <a:rPr lang="fa-IR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همچنین </a:t>
            </a:r>
            <a:r>
              <a:rPr lang="fa-I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به علت تحرک کم روی در گیاه، کمبود عموما در </a:t>
            </a:r>
            <a:r>
              <a:rPr lang="fa-IR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بافت‌های </a:t>
            </a:r>
            <a:r>
              <a:rPr lang="fa-I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جوان مشاهده می‌شود که باعث کاهش رشد رویشی، به تاخیر انداختن باز شدن غنچه‌های گل و افزایش ریزش </a:t>
            </a:r>
            <a:r>
              <a:rPr lang="fa-IR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آنها می‌شود</a:t>
            </a:r>
            <a:r>
              <a:rPr lang="fa-IR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 rtl="1">
              <a:buNone/>
            </a:pPr>
            <a:r>
              <a:rPr lang="fa-IR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در </a:t>
            </a:r>
            <a:r>
              <a:rPr lang="fa-I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نهایت کمبود روی منجر به کاهش تعداد دانه در خوشه و افزایش درصد پوکی </a:t>
            </a:r>
            <a:r>
              <a:rPr lang="fa-IR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می‌گردد</a:t>
            </a:r>
            <a:r>
              <a:rPr lang="fa-IR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BE3B-09A2-4089-BF1B-25960E5C6AF6}" type="slidenum">
              <a:rPr lang="en-US" sz="2400" smtClean="0">
                <a:solidFill>
                  <a:schemeClr val="tx1"/>
                </a:solidFill>
              </a:rPr>
              <a:t>11</a:t>
            </a:fld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7563" y="0"/>
            <a:ext cx="1164437" cy="13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07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71719"/>
            <a:ext cx="8596668" cy="3880773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sz="2800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مس :</a:t>
            </a:r>
          </a:p>
          <a:p>
            <a:pPr marL="0" indent="0" algn="just" rtl="1">
              <a:buNone/>
            </a:pP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این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عنصر در تشکیل دانه گرده و باروری، افزایش قدرت باروری گیاه و فعال کردن آنزیم‌های اکسیداسیون و احیا موثر است. محلول پاشی مس باعث افزایش عملکرد پسته و پارامتر های کمی و کیفی این محصول، از قبیل نسبت خندانی و تعداد دانه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می‌گردد.</a:t>
            </a:r>
            <a:endParaRPr lang="en-US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BE3B-09A2-4089-BF1B-25960E5C6AF6}" type="slidenum">
              <a:rPr lang="en-US" sz="2400" smtClean="0">
                <a:solidFill>
                  <a:schemeClr val="tx1"/>
                </a:solidFill>
              </a:rPr>
              <a:t>12</a:t>
            </a:fld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7563" y="0"/>
            <a:ext cx="1164437" cy="13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20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71719"/>
            <a:ext cx="8596668" cy="3880773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sz="2800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منگنز :</a:t>
            </a:r>
          </a:p>
          <a:p>
            <a:pPr marL="0" indent="0" algn="r">
              <a:buNone/>
            </a:pP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این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عنصر کم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مصرف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در فتوسنتز و آزاد شدن اکسیژن، تقسیم و بزرگ شدن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سلول‌ها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و ساختن انواع پروتئین، قند و چربی‌ها موثر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است.</a:t>
            </a:r>
            <a:endParaRPr lang="en-US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BE3B-09A2-4089-BF1B-25960E5C6AF6}" type="slidenum">
              <a:rPr lang="en-US" sz="2400" smtClean="0">
                <a:solidFill>
                  <a:schemeClr val="tx1"/>
                </a:solidFill>
              </a:rPr>
              <a:t>13</a:t>
            </a:fld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7563" y="0"/>
            <a:ext cx="1164437" cy="13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1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71719"/>
            <a:ext cx="8596668" cy="3880773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sz="2800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 آهن :</a:t>
            </a:r>
          </a:p>
          <a:p>
            <a:pPr marL="0" indent="0" algn="just" rtl="1">
              <a:buNone/>
            </a:pP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کمبود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آهن موجب کاهش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عملکرد، کاهش کیفیت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محصول، بازده اقتصادی پایین و از بین رفتن گیاه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می‌شود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محلول پاشی کلات و سولفات آهن می‌تواند باعث رفع کمبود و افزایش اقتصادی محصولات کشاورزی شود. کمبود آهن در پسته منجر به کاهش رشد مغز، تولید میوه پوک و کاهش تعداد میوه در خوشه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می‌شود.</a:t>
            </a:r>
            <a:endParaRPr lang="en-US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BE3B-09A2-4089-BF1B-25960E5C6AF6}" type="slidenum">
              <a:rPr lang="en-US" sz="2400" smtClean="0">
                <a:solidFill>
                  <a:schemeClr val="tx1"/>
                </a:solidFill>
              </a:rPr>
              <a:t>14</a:t>
            </a:fld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7563" y="0"/>
            <a:ext cx="1164437" cy="13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63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71719"/>
            <a:ext cx="8596668" cy="3880773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fa-IR" sz="2800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7. پلی‌آمین‌ها :</a:t>
            </a:r>
          </a:p>
          <a:p>
            <a:pPr marL="0" indent="0" algn="just" rtl="1">
              <a:buNone/>
            </a:pP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نقش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پلی‌آمین‌ها به‌عنوان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ترکیبات ضد پیری و ضد تنش به تاثیر آنها در جلوگیری از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رادیکال‌های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آزاد مربوط می‌شود. به صورتی که از تجمع ترکیبات مضر که باعث تسریع در پیری و ایجاد تنش در سلول‌ها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می‌شوند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جلوگیری می‌کنند.به عبارت دیگر، پلی‌آمین‌ها گروهی از تنظیم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کننده‌های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رشد گیاهی هستند که نقش مهمی در جنبه‌های رشد و توسعه گیاه مانند تشکیل جنین، افزایش سرعت جوانه زنی گرده و بذور، فعال کردن سیستم‌های دفاعی در مقابل شرایط نامساعد محیطی و تحریک تقسیم سلولی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دارند.</a:t>
            </a:r>
            <a:endParaRPr lang="en-US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BE3B-09A2-4089-BF1B-25960E5C6AF6}" type="slidenum">
              <a:rPr lang="en-US" sz="2400" smtClean="0">
                <a:solidFill>
                  <a:schemeClr val="tx1"/>
                </a:solidFill>
              </a:rPr>
              <a:t>15</a:t>
            </a:fld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7563" y="0"/>
            <a:ext cx="1164437" cy="13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493819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fa-IR" sz="5400" dirty="0" smtClean="0">
                <a:latin typeface="Calibri" panose="020F0502020204030204" pitchFamily="34" charset="0"/>
                <a:cs typeface="Calibri" panose="020F0502020204030204" pitchFamily="34" charset="0"/>
              </a:rPr>
              <a:t>سپاس از حسن توجه شما ...</a:t>
            </a:r>
            <a:endParaRPr lang="en-US" sz="5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BE3B-09A2-4089-BF1B-25960E5C6AF6}" type="slidenum">
              <a:rPr lang="en-US" sz="2400" smtClean="0">
                <a:solidFill>
                  <a:schemeClr val="tx1"/>
                </a:solidFill>
              </a:rPr>
              <a:t>16</a:t>
            </a:fld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7563" y="0"/>
            <a:ext cx="1164437" cy="13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92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338618"/>
          </a:xfrm>
        </p:spPr>
        <p:txBody>
          <a:bodyPr>
            <a:normAutofit/>
          </a:bodyPr>
          <a:lstStyle/>
          <a:p>
            <a:pPr algn="ctr"/>
            <a:r>
              <a:rPr lang="fa-IR" sz="6600" dirty="0" smtClean="0">
                <a:latin typeface="Calibri" panose="020F0502020204030204" pitchFamily="34" charset="0"/>
                <a:cs typeface="Calibri" panose="020F0502020204030204" pitchFamily="34" charset="0"/>
              </a:rPr>
              <a:t>تشکیل میوه درختان پسته</a:t>
            </a:r>
            <a:br>
              <a:rPr lang="fa-IR" sz="66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a-IR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a-IR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a-IR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a-IR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گردآورنده : حسن </a:t>
            </a:r>
            <a:r>
              <a:rPr lang="fa-IR" sz="280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اسماعیلی رنجبر </a:t>
            </a:r>
            <a:br>
              <a:rPr lang="fa-IR" sz="280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a-IR" sz="280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دانشجو کارشناسی ارشد علوم و مهندسی باغبانی دانشگاه ولی عصر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منبع : ویژه نامه نوروزی انجمن پسته ایران شماره 24</a:t>
            </a:r>
            <a:b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a-I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a-IR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a-IR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آبان 1403</a:t>
            </a:r>
            <a:endParaRPr lang="en-US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BE3B-09A2-4089-BF1B-25960E5C6AF6}" type="slidenum">
              <a:rPr lang="en-US" sz="2400" smtClean="0">
                <a:solidFill>
                  <a:schemeClr val="tx1"/>
                </a:solidFill>
              </a:rPr>
              <a:t>2</a:t>
            </a:fld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7563" y="0"/>
            <a:ext cx="1164437" cy="13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60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>
                <a:latin typeface="Calibri" panose="020F0502020204030204" pitchFamily="34" charset="0"/>
                <a:cs typeface="Calibri" panose="020F0502020204030204" pitchFamily="34" charset="0"/>
              </a:rPr>
              <a:t>تشکیل میوه در درختان پسته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3880773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همان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گونه که مطلع هستیم سال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آ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وری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پسته شدید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می‌باشد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r">
              <a:buNone/>
            </a:pP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یکی از دلایل کاهش عملکرد و سال آوری این محصول، تغذیه نامناسب و عدم توازن عناصر غذایی در گیاه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است.</a:t>
            </a:r>
            <a:r>
              <a:rPr lang="fa-IR" sz="32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a-IR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BE3B-09A2-4089-BF1B-25960E5C6AF6}" type="slidenum">
              <a:rPr lang="en-US" sz="2400" smtClean="0">
                <a:solidFill>
                  <a:schemeClr val="tx1"/>
                </a:solidFill>
              </a:rPr>
              <a:t>3</a:t>
            </a:fld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7563" y="0"/>
            <a:ext cx="1164437" cy="13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84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71719"/>
            <a:ext cx="8596668" cy="5108489"/>
          </a:xfrm>
        </p:spPr>
        <p:txBody>
          <a:bodyPr/>
          <a:lstStyle/>
          <a:p>
            <a:pPr marL="0" indent="0">
              <a:buNone/>
            </a:pPr>
            <a:endParaRPr lang="fa-IR" sz="2800" dirty="0"/>
          </a:p>
          <a:p>
            <a:pPr marL="0" indent="0" algn="just" rtl="1">
              <a:buNone/>
            </a:pP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درختان پسته محصول‌شان را بر روی چوب یکساله بدون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برگ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تولید کرده و شکوفایی گل، قبل از توسعه برگ بر روی شاخه سال جاری و قبل از توانایی انجام فتوسنتز رخ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می‌دهد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 rtl="1">
              <a:buNone/>
            </a:pPr>
            <a:endParaRPr lang="fa-I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 rtl="1">
              <a:buNone/>
            </a:pP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پس از شکوفایی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گل‌های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ماده، دوره پذیرش هر گل برای دانه گرده،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تا 3 روز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و برای هر درخت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تا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روز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می‌باشد.</a:t>
            </a:r>
            <a:endParaRPr lang="fa-IR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r">
              <a:buNone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BE3B-09A2-4089-BF1B-25960E5C6AF6}" type="slidenum">
              <a:rPr lang="en-US" sz="2400" smtClean="0">
                <a:solidFill>
                  <a:schemeClr val="tx1"/>
                </a:solidFill>
              </a:rPr>
              <a:t>4</a:t>
            </a:fld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7563" y="0"/>
            <a:ext cx="1164437" cy="13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95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2064" y="1371719"/>
            <a:ext cx="6727391" cy="4572000"/>
          </a:xfrm>
        </p:spPr>
        <p:txBody>
          <a:bodyPr>
            <a:noAutofit/>
          </a:bodyPr>
          <a:lstStyle/>
          <a:p>
            <a:pPr algn="r" rtl="1"/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گل ماده به رنگ سبز روشن بوده و سطح آن دارای ماده چسبناکی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می‌باشد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که نقش بسیار مهمی در جذب دانه گرده دارد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اگر عمل لقاح صورت نگیرد رنگ کلاله گل ماده ، قرمز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مایل به قهوه‌ای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شده و پس از خشک شدن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می‌ریزد.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64" y="1371719"/>
            <a:ext cx="3429000" cy="4572000"/>
          </a:xfr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BE3B-09A2-4089-BF1B-25960E5C6AF6}" type="slidenum">
              <a:rPr lang="en-US" sz="2400" smtClean="0">
                <a:solidFill>
                  <a:schemeClr val="tx1"/>
                </a:solidFill>
              </a:rPr>
              <a:t>5</a:t>
            </a:fld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7563" y="0"/>
            <a:ext cx="1164437" cy="13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02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685859"/>
            <a:ext cx="8596668" cy="5145436"/>
          </a:xfrm>
        </p:spPr>
        <p:txBody>
          <a:bodyPr>
            <a:noAutofit/>
          </a:bodyPr>
          <a:lstStyle/>
          <a:p>
            <a:pPr marL="0" indent="0" algn="just" rtl="1">
              <a:buNone/>
            </a:pP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گل‌های ماده شامل تخمدان که همان پوست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میوه است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و تخمک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می‌باشند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تخمک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همان اندام تولید مثلی ماده است که درنهایت باعث تشکیل میوه و مغز پسته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می‌شود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 rtl="1">
              <a:buNone/>
            </a:pP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پس از گرده افشانی لوله گرده شروع به رشد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می‌کند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در این مرحله، وضعیت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تغذیه‌ای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و سالم بودن دانه گرده از اهمیت زیادی برخوردار بوده و رشد لوله گرده وابسته به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غلظت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عناصری از قبیل روی، مس، بور و آهن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می‌باشد.‌</a:t>
            </a:r>
            <a:endParaRPr lang="fa-IR" sz="28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 rtl="1">
              <a:buNone/>
            </a:pP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و در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نهایت لوله گرده وارد تخمک شده و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آن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را بارور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می‌کند.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BE3B-09A2-4089-BF1B-25960E5C6AF6}" type="slidenum">
              <a:rPr lang="en-US" sz="2400" smtClean="0">
                <a:solidFill>
                  <a:schemeClr val="tx1"/>
                </a:solidFill>
              </a:rPr>
              <a:t>6</a:t>
            </a:fld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7563" y="0"/>
            <a:ext cx="1164437" cy="13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4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71719"/>
            <a:ext cx="8596668" cy="3880773"/>
          </a:xfrm>
        </p:spPr>
        <p:txBody>
          <a:bodyPr>
            <a:normAutofit fontScale="92500" lnSpcReduction="20000"/>
          </a:bodyPr>
          <a:lstStyle/>
          <a:p>
            <a:pPr marL="0" indent="0" algn="r">
              <a:buNone/>
            </a:pPr>
            <a:r>
              <a:rPr lang="fa-IR" sz="28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a-IR" sz="28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a-IR" sz="30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تشکیل میوه </a:t>
            </a:r>
            <a:r>
              <a:rPr lang="fa-IR" sz="3000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پسته:</a:t>
            </a:r>
          </a:p>
          <a:p>
            <a:pPr marL="0" indent="0" algn="r">
              <a:buNone/>
            </a:pPr>
            <a:r>
              <a:rPr lang="fa-IR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a-IR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a-IR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fa-IR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گرده </a:t>
            </a:r>
            <a:r>
              <a:rPr lang="fa-IR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افشانی</a:t>
            </a:r>
          </a:p>
          <a:p>
            <a:pPr marL="0" indent="0" algn="r">
              <a:buNone/>
            </a:pPr>
            <a:r>
              <a:rPr lang="fa-IR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a-IR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a-IR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fa-IR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قرار گرفتن دانه گرده سالم بر روی کلاله و رشد لوله </a:t>
            </a:r>
            <a:r>
              <a:rPr lang="fa-IR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گرده</a:t>
            </a:r>
          </a:p>
          <a:p>
            <a:pPr marL="0" indent="0" algn="r">
              <a:buNone/>
            </a:pPr>
            <a:r>
              <a:rPr lang="fa-IR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a-IR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a-IR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fa-IR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بارور کردن تخمک و تشکیل سلول تخم، رشد و تقسیم </a:t>
            </a:r>
            <a:r>
              <a:rPr lang="fa-IR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سلول‌های </a:t>
            </a:r>
            <a:r>
              <a:rPr lang="fa-IR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تخم و </a:t>
            </a:r>
            <a:r>
              <a:rPr lang="fa-IR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در نهایت </a:t>
            </a:r>
            <a:r>
              <a:rPr lang="fa-IR" sz="3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تشکیل جنین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BE3B-09A2-4089-BF1B-25960E5C6AF6}" type="slidenum">
              <a:rPr lang="en-US" sz="2400" smtClean="0">
                <a:solidFill>
                  <a:schemeClr val="tx1"/>
                </a:solidFill>
              </a:rPr>
              <a:t>7</a:t>
            </a:fld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7563" y="0"/>
            <a:ext cx="1164437" cy="13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8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807581"/>
            <a:ext cx="8596668" cy="5229282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fa-IR" sz="28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a-I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درصد تشکیل میوه در پسته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تا 13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درصد است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r" rtl="1">
              <a:buNone/>
            </a:pP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تشکیل میوه تحت تاثیر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فاکتورهای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مختلفی از قبیل طول عمر تخمک،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فاکتورهای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محیطی و ژنتیکی، تعادل هورمونی و تغذیه قرار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می‌گیرد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r" rtl="1">
              <a:buNone/>
            </a:pP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همچنین ریزش جوانه‌های گل نیز تحت تاثیر تنش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آبیاری‌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، دمای محیط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و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وضعیت تغذیه‌ای گیاه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قرار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می‌گیرد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همچنین نقش عناصری نظیر روی، بور، نیتروژن، آهن، مس و همچنین پلی‌آمین‌ها و تعادل هورمونی از اهمیت زیادی برخوردار است.</a:t>
            </a:r>
            <a:r>
              <a:rPr lang="fa-IR" sz="28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a-IR" sz="2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BE3B-09A2-4089-BF1B-25960E5C6AF6}" type="slidenum">
              <a:rPr lang="en-US" sz="2400" smtClean="0">
                <a:solidFill>
                  <a:schemeClr val="tx1"/>
                </a:solidFill>
              </a:rPr>
              <a:t>8</a:t>
            </a:fld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7563" y="0"/>
            <a:ext cx="1164437" cy="13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79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dirty="0">
                <a:latin typeface="Calibri" panose="020F0502020204030204" pitchFamily="34" charset="0"/>
                <a:cs typeface="Calibri" panose="020F0502020204030204" pitchFamily="34" charset="0"/>
              </a:rPr>
              <a:t>نقش عناصر و پلی‌آمین‌ها در تشکیل میوه</a:t>
            </a:r>
            <a:r>
              <a:rPr lang="fa-IR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fa-IR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3880773"/>
          </a:xfrm>
        </p:spPr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fa-IR" sz="2800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نیتروژن </a:t>
            </a:r>
            <a:r>
              <a:rPr lang="fa-IR" sz="28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US" sz="2800" b="1" dirty="0" smtClean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 rtl="1">
              <a:buNone/>
            </a:pP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رشد و باردهی درختان پسته به میزان زیادی نیتروژن بستگی دارد و کمبود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آن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رشد، باروری و تولید محصول را کاهش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می‌دهد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8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 rtl="1">
              <a:buNone/>
            </a:pPr>
            <a:endParaRPr lang="fa-IR" sz="28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 rtl="1">
              <a:buNone/>
            </a:pP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غلظت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بالای این عنصر در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جوانه‌های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گل، طول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عمر 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تخمک و زمان گرده افشانی را افزایش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می‌دهد</a:t>
            </a:r>
            <a:r>
              <a:rPr lang="fa-IR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ازت از طریق افزایش سطح برگ باعث درشت شدن میوه شده و با تامین هیدرات کربن لازم برای جوانه‌های تازه تشکیل شده، سبب کاهش سال </a:t>
            </a:r>
            <a:r>
              <a:rPr lang="fa-IR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آوری می‌شود.</a:t>
            </a:r>
            <a:endParaRPr lang="en-US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EBE3B-09A2-4089-BF1B-25960E5C6AF6}" type="slidenum">
              <a:rPr lang="en-US" sz="2400" smtClean="0">
                <a:solidFill>
                  <a:schemeClr val="tx1"/>
                </a:solidFill>
              </a:rPr>
              <a:t>9</a:t>
            </a:fld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7563" y="0"/>
            <a:ext cx="1164437" cy="13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63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148</TotalTime>
  <Words>629</Words>
  <Application>Microsoft Office PowerPoint</Application>
  <PresentationFormat>Widescreen</PresentationFormat>
  <Paragraphs>58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Tahoma</vt:lpstr>
      <vt:lpstr>Trebuchet MS</vt:lpstr>
      <vt:lpstr>Wingdings 3</vt:lpstr>
      <vt:lpstr>Facet</vt:lpstr>
      <vt:lpstr>PowerPoint Presentation</vt:lpstr>
      <vt:lpstr>تشکیل میوه درختان پسته   گردآورنده : حسن اسماعیلی رنجبر  دانشجو کارشناسی ارشد علوم و مهندسی باغبانی دانشگاه ولی عصر  منبع : ویژه نامه نوروزی انجمن پسته ایران شماره 24   آبان 1403</vt:lpstr>
      <vt:lpstr>تشکیل میوه در درختان پسته</vt:lpstr>
      <vt:lpstr>PowerPoint Presentation</vt:lpstr>
      <vt:lpstr> گل ماده به رنگ سبز روشن بوده و سطح آن دارای ماده چسبناکی می‌باشد که نقش بسیار مهمی در جذب دانه گرده دارد.  اگر عمل لقاح صورت نگیرد رنگ کلاله گل ماده ، قرمز مایل به قهوه‌ای شده و پس از خشک شدن می‌ریزد.  </vt:lpstr>
      <vt:lpstr>PowerPoint Presentation</vt:lpstr>
      <vt:lpstr>PowerPoint Presentation</vt:lpstr>
      <vt:lpstr>PowerPoint Presentation</vt:lpstr>
      <vt:lpstr>نقش عناصر و پلی‌آمین‌ها در تشکیل میوه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سپاس از حسن توجه شما ...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RayanStock2</dc:creator>
  <cp:lastModifiedBy>admin</cp:lastModifiedBy>
  <cp:revision>22</cp:revision>
  <dcterms:created xsi:type="dcterms:W3CDTF">2024-10-26T18:58:35Z</dcterms:created>
  <dcterms:modified xsi:type="dcterms:W3CDTF">2024-11-04T05:05:54Z</dcterms:modified>
</cp:coreProperties>
</file>