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66" r:id="rId3"/>
    <p:sldId id="257" r:id="rId4"/>
    <p:sldId id="258" r:id="rId5"/>
    <p:sldId id="259" r:id="rId6"/>
    <p:sldId id="260" r:id="rId7"/>
    <p:sldId id="262" r:id="rId8"/>
    <p:sldId id="263" r:id="rId9"/>
    <p:sldId id="264" r:id="rId10"/>
    <p:sldId id="265" r:id="rId11"/>
  </p:sldIdLst>
  <p:sldSz cx="14630400" cy="8229600"/>
  <p:notesSz cx="8229600" cy="14630400"/>
  <p:embeddedFontLst>
    <p:embeddedFont>
      <p:font typeface="Fraunces Extra Bold" panose="020B0604020202020204" charset="0"/>
      <p:regular r:id="rId13"/>
    </p:embeddedFont>
    <p:embeddedFont>
      <p:font typeface="Nobile" panose="020B0604020202020204" charset="0"/>
      <p:regular r:id="rId14"/>
    </p:embeddedFont>
  </p:embeddedFontLst>
  <p:defaultTextStyle>
    <a:defPPr>
      <a:defRPr lang="fa-I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57" d="100"/>
          <a:sy n="57" d="100"/>
        </p:scale>
        <p:origin x="80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807041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800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pic>
        <p:nvPicPr>
          <p:cNvPr id="3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pic>
        <p:nvPicPr>
          <p:cNvPr id="3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pic>
        <p:nvPicPr>
          <p:cNvPr id="3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pic>
        <p:nvPicPr>
          <p:cNvPr id="3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pic>
        <p:nvPicPr>
          <p:cNvPr id="3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pic>
        <p:nvPicPr>
          <p:cNvPr id="3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pic>
        <p:nvPicPr>
          <p:cNvPr id="3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pic>
        <p:nvPicPr>
          <p:cNvPr id="3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pic>
        <p:nvPicPr>
          <p:cNvPr id="3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pic>
        <p:nvPicPr>
          <p:cNvPr id="3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8.png"/><Relationship Id="rId4" Type="http://schemas.openxmlformats.org/officeDocument/2006/relationships/image" Target="../media/image17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9.jp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2.png"/><Relationship Id="rId4" Type="http://schemas.openxmlformats.org/officeDocument/2006/relationships/image" Target="../media/image11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87454" y="863679"/>
            <a:ext cx="13455372" cy="6502241"/>
          </a:xfrm>
          <a:prstGeom prst="roundRect">
            <a:avLst>
              <a:gd name="adj" fmla="val 5468"/>
            </a:avLst>
          </a:prstGeom>
          <a:solidFill>
            <a:srgbClr val="FAFFFA"/>
          </a:solidFill>
          <a:ln/>
          <a:effectLst>
            <a:outerShdw dist="123190" dir="2700000" algn="bl" rotWithShape="0">
              <a:srgbClr val="4A644E">
                <a:alpha val="100000"/>
              </a:srgbClr>
            </a:outerShdw>
          </a:effectLst>
        </p:spPr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86B9898-67AD-A358-BE12-B43FA0340B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1996" y="1045935"/>
            <a:ext cx="1446288" cy="179886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8A77843-3648-3F17-3605-FA7DD3A9A5B3}"/>
              </a:ext>
            </a:extLst>
          </p:cNvPr>
          <p:cNvSpPr txBox="1"/>
          <p:nvPr/>
        </p:nvSpPr>
        <p:spPr>
          <a:xfrm>
            <a:off x="4557426" y="2837542"/>
            <a:ext cx="5515428" cy="492128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>
              <a:lnSpc>
                <a:spcPct val="200000"/>
              </a:lnSpc>
            </a:pPr>
            <a:r>
              <a:rPr lang="fa-IR" sz="2000" b="1" dirty="0">
                <a:latin typeface="Nobile" panose="020B0604020202020204" charset="0"/>
              </a:rPr>
              <a:t>موضوع:</a:t>
            </a:r>
          </a:p>
          <a:p>
            <a:pPr algn="ctr">
              <a:lnSpc>
                <a:spcPct val="200000"/>
              </a:lnSpc>
            </a:pPr>
            <a:r>
              <a:rPr lang="fa-IR" sz="2000" b="1" dirty="0">
                <a:latin typeface="Nobile" panose="020B0604020202020204" charset="0"/>
              </a:rPr>
              <a:t>تغذیه درختان پس از برداشت محصول </a:t>
            </a:r>
          </a:p>
          <a:p>
            <a:pPr algn="ctr">
              <a:lnSpc>
                <a:spcPct val="200000"/>
              </a:lnSpc>
            </a:pPr>
            <a:r>
              <a:rPr lang="fa-IR" sz="2000" b="1" dirty="0">
                <a:latin typeface="Nobile" panose="020B0604020202020204" charset="0"/>
              </a:rPr>
              <a:t>تحت نظارت :</a:t>
            </a:r>
          </a:p>
          <a:p>
            <a:pPr algn="ctr">
              <a:lnSpc>
                <a:spcPct val="200000"/>
              </a:lnSpc>
            </a:pPr>
            <a:r>
              <a:rPr lang="fa-IR" sz="2000" b="1" dirty="0">
                <a:latin typeface="Nobile" panose="020B0604020202020204" charset="0"/>
              </a:rPr>
              <a:t>دکتر وحید مظفری </a:t>
            </a:r>
          </a:p>
          <a:p>
            <a:pPr algn="ctr">
              <a:lnSpc>
                <a:spcPct val="200000"/>
              </a:lnSpc>
            </a:pPr>
            <a:r>
              <a:rPr lang="fa-IR" sz="2000" b="1" dirty="0">
                <a:latin typeface="Nobile" panose="020B0604020202020204" charset="0"/>
              </a:rPr>
              <a:t>تهیه و تنظیم:</a:t>
            </a:r>
          </a:p>
          <a:p>
            <a:pPr algn="ctr">
              <a:lnSpc>
                <a:spcPct val="200000"/>
              </a:lnSpc>
            </a:pPr>
            <a:r>
              <a:rPr lang="fa-IR" sz="2000" b="1" dirty="0">
                <a:latin typeface="Nobile" panose="020B0604020202020204" charset="0"/>
              </a:rPr>
              <a:t>علی اکبر برجسته </a:t>
            </a:r>
            <a:endParaRPr lang="en-US" sz="2000" b="1" dirty="0">
              <a:latin typeface="Nobile" panose="020B0604020202020204" charset="0"/>
            </a:endParaRPr>
          </a:p>
          <a:p>
            <a:pPr algn="ctr">
              <a:lnSpc>
                <a:spcPct val="200000"/>
              </a:lnSpc>
            </a:pPr>
            <a:r>
              <a:rPr lang="fa-IR" sz="2000" b="1" dirty="0">
                <a:latin typeface="Nobile" panose="020B0604020202020204" charset="0"/>
              </a:rPr>
              <a:t>برگرفته از نشریه شماره 64(آذر 1400)</a:t>
            </a:r>
          </a:p>
          <a:p>
            <a:pPr algn="ctr">
              <a:lnSpc>
                <a:spcPct val="200000"/>
              </a:lnSpc>
            </a:pPr>
            <a:endParaRPr lang="fa-IR" sz="2000" b="1" dirty="0">
              <a:latin typeface="Nobile" panose="020B060402020202020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361480" y="243840"/>
            <a:ext cx="11907322" cy="7762518"/>
          </a:xfrm>
          <a:prstGeom prst="roundRect">
            <a:avLst>
              <a:gd name="adj" fmla="val 4053"/>
            </a:avLst>
          </a:prstGeom>
          <a:solidFill>
            <a:srgbClr val="FAFFFA"/>
          </a:solidFill>
          <a:ln/>
          <a:effectLst>
            <a:outerShdw dist="109220" dir="2700000" algn="bl" rotWithShape="0">
              <a:srgbClr val="4A644E">
                <a:alpha val="100000"/>
              </a:srgbClr>
            </a:outerShdw>
          </a:effectLst>
        </p:spPr>
      </p:sp>
      <p:sp>
        <p:nvSpPr>
          <p:cNvPr id="3" name="Text 1"/>
          <p:cNvSpPr/>
          <p:nvPr/>
        </p:nvSpPr>
        <p:spPr>
          <a:xfrm>
            <a:off x="4203093" y="844629"/>
            <a:ext cx="5994440" cy="682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350"/>
              </a:lnSpc>
              <a:buNone/>
            </a:pPr>
            <a:r>
              <a:rPr lang="en-US" sz="4300" b="1" dirty="0">
                <a:solidFill>
                  <a:srgbClr val="3B4540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کاربرد نیترات کلسیم در پسته</a:t>
            </a:r>
            <a:endParaRPr lang="en-US" sz="4300" dirty="0"/>
          </a:p>
        </p:txBody>
      </p:sp>
      <p:sp>
        <p:nvSpPr>
          <p:cNvPr id="5" name="Text 2"/>
          <p:cNvSpPr/>
          <p:nvPr/>
        </p:nvSpPr>
        <p:spPr>
          <a:xfrm>
            <a:off x="2191414" y="4240411"/>
            <a:ext cx="3201710" cy="3413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800" b="1" dirty="0"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محلول‌پاشی در شرایط مطلوب</a:t>
            </a:r>
            <a:endParaRPr lang="en-US" sz="2800" dirty="0"/>
          </a:p>
        </p:txBody>
      </p:sp>
      <p:sp>
        <p:nvSpPr>
          <p:cNvPr id="6" name="Text 3"/>
          <p:cNvSpPr/>
          <p:nvPr/>
        </p:nvSpPr>
        <p:spPr>
          <a:xfrm>
            <a:off x="2126099" y="4712851"/>
            <a:ext cx="3240881" cy="104870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 rtl="1">
              <a:lnSpc>
                <a:spcPts val="2750"/>
              </a:lnSpc>
              <a:buNone/>
            </a:pPr>
            <a:r>
              <a:rPr lang="en-US" sz="2400" dirty="0">
                <a:latin typeface="Nobile" pitchFamily="34" charset="0"/>
                <a:ea typeface="Nobile" pitchFamily="34" charset="-122"/>
                <a:cs typeface="Nobile" pitchFamily="34" charset="-120"/>
              </a:rPr>
              <a:t>در صورتی که برگ‌ها سالم و بدون وجود آفت پسیل هستند، می‌توان تنها به محلول‌پاشی سولوپتاس اکتفا کرد.</a:t>
            </a:r>
            <a:endParaRPr lang="en-US" sz="2400" dirty="0"/>
          </a:p>
        </p:txBody>
      </p:sp>
      <p:sp>
        <p:nvSpPr>
          <p:cNvPr id="8" name="Text 4"/>
          <p:cNvSpPr/>
          <p:nvPr/>
        </p:nvSpPr>
        <p:spPr>
          <a:xfrm>
            <a:off x="5877522" y="4240411"/>
            <a:ext cx="2731056" cy="3413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800" b="1" dirty="0"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کودآبیاری با نیترات کلسیم</a:t>
            </a:r>
            <a:endParaRPr lang="en-US" sz="2800" dirty="0"/>
          </a:p>
        </p:txBody>
      </p:sp>
      <p:sp>
        <p:nvSpPr>
          <p:cNvPr id="9" name="Text 5"/>
          <p:cNvSpPr/>
          <p:nvPr/>
        </p:nvSpPr>
        <p:spPr>
          <a:xfrm>
            <a:off x="5694640" y="4712851"/>
            <a:ext cx="3240881" cy="104870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 rtl="1">
              <a:lnSpc>
                <a:spcPts val="2750"/>
              </a:lnSpc>
              <a:buNone/>
            </a:pPr>
            <a:r>
              <a:rPr lang="en-US" sz="2400" dirty="0">
                <a:latin typeface="Nobile" pitchFamily="34" charset="0"/>
                <a:ea typeface="Nobile" pitchFamily="34" charset="-122"/>
                <a:cs typeface="Nobile" pitchFamily="34" charset="-120"/>
              </a:rPr>
              <a:t>در این حالت می‌توان ۲۵ </a:t>
            </a:r>
            <a:r>
              <a:rPr lang="fa-IR" sz="2400" dirty="0"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2400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تا</a:t>
            </a:r>
            <a:r>
              <a:rPr lang="en-US" sz="2400" dirty="0">
                <a:latin typeface="Nobile" pitchFamily="34" charset="0"/>
                <a:ea typeface="Nobile" pitchFamily="34" charset="-122"/>
                <a:cs typeface="Nobile" pitchFamily="34" charset="-120"/>
              </a:rPr>
              <a:t> ۷۵ کیلوگرم نیترات کلسیم را به </a:t>
            </a:r>
            <a:r>
              <a:rPr lang="en-US" sz="2400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صورت</a:t>
            </a:r>
            <a:r>
              <a:rPr lang="en-US" sz="2400" dirty="0"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2400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کود</a:t>
            </a:r>
            <a:r>
              <a:rPr lang="fa-IR" sz="2400" dirty="0"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2400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آبیاری</a:t>
            </a:r>
            <a:r>
              <a:rPr lang="en-US" sz="2400" dirty="0">
                <a:latin typeface="Nobile" pitchFamily="34" charset="0"/>
                <a:ea typeface="Nobile" pitchFamily="34" charset="-122"/>
                <a:cs typeface="Nobile" pitchFamily="34" charset="-120"/>
              </a:rPr>
              <a:t> به درخت تزریق کرد.</a:t>
            </a:r>
            <a:endParaRPr lang="en-US" sz="2400" dirty="0"/>
          </a:p>
        </p:txBody>
      </p:sp>
      <p:sp>
        <p:nvSpPr>
          <p:cNvPr id="11" name="Text 6"/>
          <p:cNvSpPr/>
          <p:nvPr/>
        </p:nvSpPr>
        <p:spPr>
          <a:xfrm>
            <a:off x="9524442" y="4240411"/>
            <a:ext cx="2731056" cy="3413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800" b="1" dirty="0"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محلول‌پاشی در پاییز</a:t>
            </a:r>
            <a:endParaRPr lang="en-US" sz="2800" dirty="0"/>
          </a:p>
        </p:txBody>
      </p:sp>
      <p:sp>
        <p:nvSpPr>
          <p:cNvPr id="12" name="Text 7"/>
          <p:cNvSpPr/>
          <p:nvPr/>
        </p:nvSpPr>
        <p:spPr>
          <a:xfrm>
            <a:off x="9263182" y="4712851"/>
            <a:ext cx="3241000" cy="13982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 rtl="1">
              <a:lnSpc>
                <a:spcPts val="2750"/>
              </a:lnSpc>
              <a:buNone/>
            </a:pPr>
            <a:r>
              <a:rPr lang="en-US" sz="2400" dirty="0">
                <a:latin typeface="Nobile" pitchFamily="34" charset="0"/>
                <a:ea typeface="Nobile" pitchFamily="34" charset="-122"/>
                <a:cs typeface="Nobile" pitchFamily="34" charset="-120"/>
              </a:rPr>
              <a:t>اگر محلول‌پاشی میوه‌نشینی در پاییز مد نظر باشد، می‌توان این کار را در آبان ماه انجام داد که در آن </a:t>
            </a:r>
            <a:r>
              <a:rPr lang="en-US" sz="2400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زمان</a:t>
            </a:r>
            <a:r>
              <a:rPr lang="en-US" sz="2400" dirty="0">
                <a:latin typeface="Nobile" pitchFamily="34" charset="0"/>
                <a:ea typeface="Nobile" pitchFamily="34" charset="-122"/>
                <a:cs typeface="Nobile" pitchFamily="34" charset="-120"/>
              </a:rPr>
              <a:t> ۵۰ </a:t>
            </a:r>
            <a:r>
              <a:rPr lang="fa-IR" sz="2400" dirty="0"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2400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درصد</a:t>
            </a:r>
            <a:r>
              <a:rPr lang="en-US" sz="2400" dirty="0">
                <a:latin typeface="Nobile" pitchFamily="34" charset="0"/>
                <a:ea typeface="Nobile" pitchFamily="34" charset="-122"/>
                <a:cs typeface="Nobile" pitchFamily="34" charset="-120"/>
              </a:rPr>
              <a:t> از برگ‌ها ریزش کرده‌اند.</a:t>
            </a:r>
            <a:endParaRPr lang="en-US" sz="2400" dirty="0"/>
          </a:p>
        </p:txBody>
      </p:sp>
      <p:sp>
        <p:nvSpPr>
          <p:cNvPr id="13" name="Text 8"/>
          <p:cNvSpPr/>
          <p:nvPr/>
        </p:nvSpPr>
        <p:spPr>
          <a:xfrm>
            <a:off x="2126038" y="6758478"/>
            <a:ext cx="10378083" cy="104870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 rtl="1">
              <a:lnSpc>
                <a:spcPts val="2750"/>
              </a:lnSpc>
              <a:buNone/>
            </a:pPr>
            <a:r>
              <a:rPr lang="en-US" sz="2400" dirty="0">
                <a:latin typeface="Nobile" pitchFamily="34" charset="0"/>
                <a:ea typeface="Nobile" pitchFamily="34" charset="-122"/>
                <a:cs typeface="Nobile" pitchFamily="34" charset="-120"/>
              </a:rPr>
              <a:t>در پایان این مروج ارشد پسته پیشنهاد داد که همکاران پژوهشکده پسته کشور و مرکز تحقیقات کشاورزی بر روی اثر بخشی کودهای ازته ، پتاسه و سایر کودها بعد از برداشت مطالعات و </a:t>
            </a:r>
            <a:r>
              <a:rPr lang="en-US" sz="2400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بررسی</a:t>
            </a:r>
            <a:r>
              <a:rPr lang="fa-IR" sz="2400" dirty="0">
                <a:latin typeface="Nobile" pitchFamily="34" charset="0"/>
                <a:ea typeface="Nobile" pitchFamily="34" charset="-122"/>
                <a:cs typeface="Nobile" pitchFamily="34" charset="-120"/>
              </a:rPr>
              <a:t>‌</a:t>
            </a:r>
            <a:r>
              <a:rPr lang="en-US" sz="2400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های</a:t>
            </a:r>
            <a:r>
              <a:rPr lang="en-US" sz="2400" dirty="0">
                <a:latin typeface="Nobile" pitchFamily="34" charset="0"/>
                <a:ea typeface="Nobile" pitchFamily="34" charset="-122"/>
                <a:cs typeface="Nobile" pitchFamily="34" charset="-120"/>
              </a:rPr>
              <a:t> بیشتری انجام دهند تا با استفاده نادرست از این مواد به محیط زیست آسیب وارد نیاید.</a:t>
            </a:r>
            <a:endParaRPr lang="en-US" sz="2400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6851" y="2122764"/>
            <a:ext cx="2619375" cy="174307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2119" y="1667470"/>
            <a:ext cx="2143125" cy="21431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48633" y="1873448"/>
            <a:ext cx="2659945" cy="199239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2" grpId="0" animBg="1"/>
      <p:bldP spid="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87454" y="863679"/>
            <a:ext cx="13455372" cy="6502241"/>
          </a:xfrm>
          <a:prstGeom prst="roundRect">
            <a:avLst>
              <a:gd name="adj" fmla="val 5468"/>
            </a:avLst>
          </a:prstGeom>
          <a:solidFill>
            <a:srgbClr val="FAFFFA"/>
          </a:solidFill>
          <a:ln/>
          <a:effectLst>
            <a:outerShdw dist="123190" dir="2700000" algn="bl" rotWithShape="0">
              <a:srgbClr val="4A644E">
                <a:alpha val="100000"/>
              </a:srgbClr>
            </a:outerShdw>
          </a:effectLst>
        </p:spPr>
      </p:sp>
      <p:sp>
        <p:nvSpPr>
          <p:cNvPr id="4" name="Text 1"/>
          <p:cNvSpPr/>
          <p:nvPr/>
        </p:nvSpPr>
        <p:spPr>
          <a:xfrm>
            <a:off x="2870082" y="1542574"/>
            <a:ext cx="8890117" cy="319397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8350"/>
              </a:lnSpc>
              <a:buNone/>
            </a:pPr>
            <a:r>
              <a:rPr lang="en-US" sz="6700" b="1" dirty="0"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وبینار تغذیه پس از برداشت در درختان پسته</a:t>
            </a:r>
            <a:endParaRPr lang="en-US" sz="6700" dirty="0"/>
          </a:p>
        </p:txBody>
      </p:sp>
      <p:sp>
        <p:nvSpPr>
          <p:cNvPr id="5" name="Text 2"/>
          <p:cNvSpPr/>
          <p:nvPr/>
        </p:nvSpPr>
        <p:spPr>
          <a:xfrm>
            <a:off x="2561107" y="4097865"/>
            <a:ext cx="9508066" cy="257222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 rtl="1">
              <a:buNone/>
            </a:pPr>
            <a:r>
              <a:rPr lang="en-US" sz="3600" dirty="0">
                <a:ea typeface="Nobile" pitchFamily="34" charset="-122"/>
                <a:cs typeface="Nobile" pitchFamily="34" charset="-120"/>
              </a:rPr>
              <a:t>در این وبینار، کارشناسان و محققان حوزه پسته به بررسی اهمیت و </a:t>
            </a:r>
            <a:r>
              <a:rPr lang="en-US" sz="3600" dirty="0" err="1">
                <a:ea typeface="Nobile" pitchFamily="34" charset="-122"/>
                <a:cs typeface="Nobile" pitchFamily="34" charset="-120"/>
              </a:rPr>
              <a:t>روش</a:t>
            </a:r>
            <a:r>
              <a:rPr lang="fa-IR" sz="3600" dirty="0">
                <a:ea typeface="Nobile" pitchFamily="34" charset="-122"/>
                <a:cs typeface="Nobile" pitchFamily="34" charset="-120"/>
              </a:rPr>
              <a:t>‌</a:t>
            </a:r>
            <a:r>
              <a:rPr lang="en-US" sz="3600" dirty="0" err="1">
                <a:ea typeface="Nobile" pitchFamily="34" charset="-122"/>
                <a:cs typeface="Nobile" pitchFamily="34" charset="-120"/>
              </a:rPr>
              <a:t>های</a:t>
            </a:r>
            <a:r>
              <a:rPr lang="en-US" sz="3600" dirty="0">
                <a:ea typeface="Nobile" pitchFamily="34" charset="-122"/>
                <a:cs typeface="Nobile" pitchFamily="34" charset="-120"/>
              </a:rPr>
              <a:t> تغذیه درختان پسته پس از برداشت </a:t>
            </a:r>
            <a:r>
              <a:rPr lang="en-US" sz="3600" dirty="0" err="1">
                <a:ea typeface="Nobile" pitchFamily="34" charset="-122"/>
                <a:cs typeface="Nobile" pitchFamily="34" charset="-120"/>
              </a:rPr>
              <a:t>محصول</a:t>
            </a:r>
            <a:r>
              <a:rPr lang="en-US" sz="3600" dirty="0">
                <a:ea typeface="Nobile" pitchFamily="34" charset="-122"/>
                <a:cs typeface="Nobile" pitchFamily="34" charset="-120"/>
              </a:rPr>
              <a:t> </a:t>
            </a:r>
            <a:r>
              <a:rPr lang="en-US" sz="3600" dirty="0" err="1">
                <a:ea typeface="Nobile" pitchFamily="34" charset="-122"/>
                <a:cs typeface="Nobile" pitchFamily="34" charset="-120"/>
              </a:rPr>
              <a:t>پرداختند</a:t>
            </a:r>
            <a:r>
              <a:rPr lang="fa-IR" sz="3600" dirty="0">
                <a:ea typeface="Nobile" pitchFamily="34" charset="-122"/>
                <a:cs typeface="Nobile" pitchFamily="34" charset="-120"/>
              </a:rPr>
              <a:t>.</a:t>
            </a:r>
            <a:r>
              <a:rPr lang="en-US" sz="3600" dirty="0">
                <a:ea typeface="Nobile" pitchFamily="34" charset="-122"/>
                <a:cs typeface="Nobile" pitchFamily="34" charset="-120"/>
              </a:rPr>
              <a:t> </a:t>
            </a:r>
            <a:r>
              <a:rPr lang="fa-IR" sz="3600" dirty="0">
                <a:ea typeface="Nobile" pitchFamily="34" charset="-122"/>
                <a:cs typeface="Nobile" pitchFamily="34" charset="-120"/>
              </a:rPr>
              <a:t> </a:t>
            </a:r>
            <a:r>
              <a:rPr lang="en-US" sz="3600" dirty="0" err="1">
                <a:ea typeface="Nobile" pitchFamily="34" charset="-122"/>
                <a:cs typeface="Nobile" pitchFamily="34" charset="-120"/>
              </a:rPr>
              <a:t>موضوعاتی</a:t>
            </a:r>
            <a:r>
              <a:rPr lang="en-US" sz="3600" dirty="0">
                <a:ea typeface="Nobile" pitchFamily="34" charset="-122"/>
                <a:cs typeface="Nobile" pitchFamily="34" charset="-120"/>
              </a:rPr>
              <a:t> چون نقش کلسیم، زمان </a:t>
            </a:r>
            <a:r>
              <a:rPr lang="en-US" sz="3600" dirty="0" err="1">
                <a:ea typeface="Nobile" pitchFamily="34" charset="-122"/>
                <a:cs typeface="Nobile" pitchFamily="34" charset="-120"/>
              </a:rPr>
              <a:t>بندی</a:t>
            </a:r>
            <a:r>
              <a:rPr lang="en-US" sz="3600" dirty="0">
                <a:ea typeface="Nobile" pitchFamily="34" charset="-122"/>
                <a:cs typeface="Nobile" pitchFamily="34" charset="-120"/>
              </a:rPr>
              <a:t> </a:t>
            </a:r>
            <a:r>
              <a:rPr lang="en-US" sz="3600" dirty="0" err="1">
                <a:ea typeface="Nobile" pitchFamily="34" charset="-122"/>
                <a:cs typeface="Nobile" pitchFamily="34" charset="-120"/>
              </a:rPr>
              <a:t>محلول</a:t>
            </a:r>
            <a:r>
              <a:rPr lang="fa-IR" sz="3600" dirty="0">
                <a:ea typeface="Nobile" pitchFamily="34" charset="-122"/>
                <a:cs typeface="Nobile" pitchFamily="34" charset="-120"/>
              </a:rPr>
              <a:t>‌</a:t>
            </a:r>
            <a:r>
              <a:rPr lang="en-US" sz="3600" dirty="0" err="1">
                <a:ea typeface="Nobile" pitchFamily="34" charset="-122"/>
                <a:cs typeface="Nobile" pitchFamily="34" charset="-120"/>
              </a:rPr>
              <a:t>پاشی</a:t>
            </a:r>
            <a:r>
              <a:rPr lang="en-US" sz="3600" dirty="0">
                <a:ea typeface="Nobile" pitchFamily="34" charset="-122"/>
                <a:cs typeface="Nobile" pitchFamily="34" charset="-120"/>
              </a:rPr>
              <a:t> و تأثیر عناصر مختلف بر عملکرد درختان پسته مورد بحث و بررسی قرار گرفت.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866768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2481858" y="100149"/>
            <a:ext cx="9666684" cy="7802404"/>
          </a:xfrm>
          <a:prstGeom prst="roundRect">
            <a:avLst>
              <a:gd name="adj" fmla="val 3274"/>
            </a:avLst>
          </a:prstGeom>
          <a:solidFill>
            <a:srgbClr val="FAFFFA"/>
          </a:solidFill>
          <a:ln/>
          <a:effectLst>
            <a:outerShdw dist="87630" dir="2700000" algn="bl" rotWithShape="0">
              <a:srgbClr val="4A644E">
                <a:alpha val="100000"/>
              </a:srgbClr>
            </a:outerShdw>
          </a:effectLst>
        </p:spPr>
      </p:sp>
      <p:sp>
        <p:nvSpPr>
          <p:cNvPr id="3" name="Text 1"/>
          <p:cNvSpPr/>
          <p:nvPr/>
        </p:nvSpPr>
        <p:spPr>
          <a:xfrm>
            <a:off x="4185047" y="731520"/>
            <a:ext cx="6260306" cy="5542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4350"/>
              </a:lnSpc>
              <a:buNone/>
            </a:pPr>
            <a:r>
              <a:rPr lang="en-US" sz="3450" b="1" dirty="0"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اهمیت کلسیم در تغذیه درختان پسته</a:t>
            </a:r>
            <a:endParaRPr lang="en-US" sz="3450" dirty="0"/>
          </a:p>
        </p:txBody>
      </p:sp>
      <p:sp>
        <p:nvSpPr>
          <p:cNvPr id="4" name="Shape 2"/>
          <p:cNvSpPr/>
          <p:nvPr/>
        </p:nvSpPr>
        <p:spPr>
          <a:xfrm>
            <a:off x="3102650" y="1906429"/>
            <a:ext cx="8425101" cy="22860"/>
          </a:xfrm>
          <a:prstGeom prst="roundRect">
            <a:avLst>
              <a:gd name="adj" fmla="val 698312"/>
            </a:avLst>
          </a:prstGeom>
          <a:solidFill>
            <a:srgbClr val="CED9CE"/>
          </a:solidFill>
          <a:ln/>
        </p:spPr>
      </p:sp>
      <p:sp>
        <p:nvSpPr>
          <p:cNvPr id="5" name="Shape 3"/>
          <p:cNvSpPr/>
          <p:nvPr/>
        </p:nvSpPr>
        <p:spPr>
          <a:xfrm>
            <a:off x="10094952" y="1706940"/>
            <a:ext cx="398978" cy="398978"/>
          </a:xfrm>
          <a:prstGeom prst="roundRect">
            <a:avLst>
              <a:gd name="adj" fmla="val 40011"/>
            </a:avLst>
          </a:prstGeom>
          <a:solidFill>
            <a:srgbClr val="E8F3E8"/>
          </a:solidFill>
          <a:ln/>
        </p:spPr>
      </p:sp>
      <p:sp>
        <p:nvSpPr>
          <p:cNvPr id="6" name="Text 4"/>
          <p:cNvSpPr/>
          <p:nvPr/>
        </p:nvSpPr>
        <p:spPr>
          <a:xfrm>
            <a:off x="10228064" y="1773376"/>
            <a:ext cx="132755" cy="2661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050"/>
              </a:lnSpc>
              <a:buNone/>
            </a:pPr>
            <a:r>
              <a:rPr lang="en-US" sz="205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1</a:t>
            </a:r>
            <a:endParaRPr lang="en-US" sz="2050" dirty="0"/>
          </a:p>
        </p:txBody>
      </p:sp>
      <p:sp>
        <p:nvSpPr>
          <p:cNvPr id="7" name="Text 5"/>
          <p:cNvSpPr/>
          <p:nvPr/>
        </p:nvSpPr>
        <p:spPr>
          <a:xfrm>
            <a:off x="9161859" y="1977014"/>
            <a:ext cx="2217063" cy="2770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150"/>
              </a:lnSpc>
              <a:buNone/>
            </a:pPr>
            <a:r>
              <a:rPr lang="en-US" sz="1700" b="1" dirty="0"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مراحل جذب کلسیم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8923867" y="2326018"/>
            <a:ext cx="2603884" cy="482536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 rtl="1">
              <a:lnSpc>
                <a:spcPts val="2200"/>
              </a:lnSpc>
              <a:buNone/>
            </a:pPr>
            <a:r>
              <a:rPr lang="en-US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مجید بصیرت، محقق حوزه باغبانی ضمن تشریح اهمیت نقش کلسیم در 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درختان</a:t>
            </a:r>
            <a:r>
              <a:rPr lang="en-US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پسته</a:t>
            </a:r>
            <a:r>
              <a:rPr lang="en-US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 مراحل جذب کلسیم را این گونه 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توصیف</a:t>
            </a:r>
            <a:r>
              <a:rPr lang="en-US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 :</a:t>
            </a:r>
            <a:r>
              <a:rPr lang="fa-IR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نمود</a:t>
            </a:r>
            <a:r>
              <a:rPr lang="en-US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 زمانی که ریشه های درخت شروع به 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رشد</a:t>
            </a:r>
            <a:r>
              <a:rPr lang="en-US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می</a:t>
            </a:r>
            <a:r>
              <a:rPr lang="fa-IR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‌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کنند</a:t>
            </a:r>
            <a:r>
              <a:rPr lang="en-US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 و بافت ریشه حالت پنبه ای و سفید 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دارد</a:t>
            </a:r>
            <a:r>
              <a:rPr lang="en-US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می</a:t>
            </a:r>
            <a:r>
              <a:rPr lang="fa-IR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‌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تواند</a:t>
            </a:r>
            <a:r>
              <a:rPr lang="en-US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 کلسیم را به خوبی جذب کند؛ معمولا این اتفاق در دو 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مرحله</a:t>
            </a:r>
            <a:r>
              <a:rPr lang="en-US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می</a:t>
            </a:r>
            <a:r>
              <a:rPr lang="en-US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افتد</a:t>
            </a:r>
            <a:r>
              <a:rPr lang="fa-IR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،</a:t>
            </a:r>
            <a:r>
              <a:rPr lang="en-US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 یکی در 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اول</a:t>
            </a:r>
            <a:r>
              <a:rPr lang="en-US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بهار</a:t>
            </a:r>
            <a:r>
              <a:rPr lang="en-US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 ۳ هفته قبل از 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اینکه</a:t>
            </a:r>
            <a:r>
              <a:rPr lang="en-US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جوانه</a:t>
            </a:r>
            <a:r>
              <a:rPr lang="fa-IR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‌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ها</a:t>
            </a:r>
            <a:r>
              <a:rPr lang="en-US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 باز شوند و تورم جوانه اتفاق بیفتد و مرحله دوم بعد از برداشت پسته است که 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دوباره</a:t>
            </a:r>
            <a:r>
              <a:rPr lang="en-US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ریشه</a:t>
            </a:r>
            <a:r>
              <a:rPr lang="fa-IR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‌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ها</a:t>
            </a:r>
            <a:r>
              <a:rPr lang="en-US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 به دلیل تخلیه 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شدن</a:t>
            </a:r>
            <a:r>
              <a:rPr lang="en-US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برگ</a:t>
            </a:r>
            <a:r>
              <a:rPr lang="fa-IR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‌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ها</a:t>
            </a:r>
            <a:r>
              <a:rPr lang="en-US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 جهت جبران ذخیره سازی عناصر غذایی برای سال آینده شروع به 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رشد</a:t>
            </a:r>
            <a:r>
              <a:rPr lang="en-US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می</a:t>
            </a:r>
            <a:r>
              <a:rPr lang="fa-IR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‌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کنند</a:t>
            </a:r>
            <a:r>
              <a:rPr lang="fa-IR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.</a:t>
            </a:r>
            <a:endParaRPr lang="en-US" sz="2000" b="1" dirty="0"/>
          </a:p>
        </p:txBody>
      </p:sp>
      <p:sp>
        <p:nvSpPr>
          <p:cNvPr id="9" name="Shape 7"/>
          <p:cNvSpPr/>
          <p:nvPr/>
        </p:nvSpPr>
        <p:spPr>
          <a:xfrm>
            <a:off x="7115532" y="1706940"/>
            <a:ext cx="398978" cy="398978"/>
          </a:xfrm>
          <a:prstGeom prst="roundRect">
            <a:avLst>
              <a:gd name="adj" fmla="val 40011"/>
            </a:avLst>
          </a:prstGeom>
          <a:solidFill>
            <a:srgbClr val="E8F3E8"/>
          </a:solidFill>
          <a:ln/>
        </p:spPr>
      </p:sp>
      <p:sp>
        <p:nvSpPr>
          <p:cNvPr id="10" name="Text 8"/>
          <p:cNvSpPr/>
          <p:nvPr/>
        </p:nvSpPr>
        <p:spPr>
          <a:xfrm>
            <a:off x="7228046" y="1773376"/>
            <a:ext cx="173831" cy="2661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050"/>
              </a:lnSpc>
              <a:buNone/>
            </a:pPr>
            <a:r>
              <a:rPr lang="en-US" sz="205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2</a:t>
            </a:r>
            <a:endParaRPr lang="en-US" sz="2050" dirty="0"/>
          </a:p>
        </p:txBody>
      </p:sp>
      <p:sp>
        <p:nvSpPr>
          <p:cNvPr id="11" name="Text 9"/>
          <p:cNvSpPr/>
          <p:nvPr/>
        </p:nvSpPr>
        <p:spPr>
          <a:xfrm>
            <a:off x="6143684" y="2025087"/>
            <a:ext cx="2335649" cy="55411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150"/>
              </a:lnSpc>
              <a:buNone/>
            </a:pPr>
            <a:r>
              <a:rPr lang="en-US" sz="1700" b="1" dirty="0"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عوامل کاهش دهنده جذب کلسیم</a:t>
            </a:r>
            <a:endParaRPr lang="en-US" sz="1700" dirty="0"/>
          </a:p>
        </p:txBody>
      </p:sp>
      <p:sp>
        <p:nvSpPr>
          <p:cNvPr id="12" name="Text 10"/>
          <p:cNvSpPr/>
          <p:nvPr/>
        </p:nvSpPr>
        <p:spPr>
          <a:xfrm>
            <a:off x="5923314" y="2361315"/>
            <a:ext cx="2559652" cy="25546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 rtl="1">
              <a:lnSpc>
                <a:spcPts val="2200"/>
              </a:lnSpc>
              <a:buNone/>
            </a:pPr>
            <a:r>
              <a:rPr lang="en-US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هر عاملی که رشد ریشه 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را</a:t>
            </a:r>
            <a:r>
              <a:rPr lang="en-US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متوقف</a:t>
            </a:r>
            <a:r>
              <a:rPr lang="en-US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کند</a:t>
            </a:r>
            <a:r>
              <a:rPr lang="en-US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 جذب کلسیم را هم 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کاهش</a:t>
            </a:r>
            <a:r>
              <a:rPr lang="en-US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می</a:t>
            </a:r>
            <a:r>
              <a:rPr lang="fa-IR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‌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دهد</a:t>
            </a:r>
            <a:r>
              <a:rPr lang="en-US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 عواملی مانند آهکی بودن 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خاک</a:t>
            </a:r>
            <a:r>
              <a:rPr lang="en-US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fa-IR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، 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کاهش</a:t>
            </a:r>
            <a:r>
              <a:rPr lang="en-US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 کیفیت آب به واسطه افزایش میزان شوری و سدیمی و منیزیمی شدن 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آب</a:t>
            </a:r>
            <a:r>
              <a:rPr lang="en-US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کود</a:t>
            </a:r>
            <a:r>
              <a:rPr lang="fa-IR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دهی</a:t>
            </a:r>
            <a:r>
              <a:rPr lang="en-US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 زیاد با کودهای پتاسیم، سدیم، منیزیم و آمونیوم در جذب کلسیم اختلال 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ایجاد</a:t>
            </a:r>
            <a:r>
              <a:rPr lang="en-US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می</a:t>
            </a:r>
            <a:r>
              <a:rPr lang="fa-IR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‌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کنند</a:t>
            </a:r>
            <a:r>
              <a:rPr lang="en-US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.</a:t>
            </a:r>
            <a:endParaRPr lang="en-US" sz="2000" b="1" dirty="0"/>
          </a:p>
        </p:txBody>
      </p:sp>
      <p:sp>
        <p:nvSpPr>
          <p:cNvPr id="13" name="Shape 11"/>
          <p:cNvSpPr/>
          <p:nvPr/>
        </p:nvSpPr>
        <p:spPr>
          <a:xfrm>
            <a:off x="4129087" y="1684271"/>
            <a:ext cx="398978" cy="398978"/>
          </a:xfrm>
          <a:prstGeom prst="roundRect">
            <a:avLst>
              <a:gd name="adj" fmla="val 40011"/>
            </a:avLst>
          </a:prstGeom>
          <a:solidFill>
            <a:srgbClr val="E8F3E8"/>
          </a:solidFill>
          <a:ln/>
        </p:spPr>
      </p:sp>
      <p:sp>
        <p:nvSpPr>
          <p:cNvPr id="14" name="Text 12"/>
          <p:cNvSpPr/>
          <p:nvPr/>
        </p:nvSpPr>
        <p:spPr>
          <a:xfrm>
            <a:off x="4248150" y="1750707"/>
            <a:ext cx="160734" cy="2661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050"/>
              </a:lnSpc>
              <a:buNone/>
            </a:pPr>
            <a:r>
              <a:rPr lang="en-US" sz="205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3</a:t>
            </a:r>
            <a:endParaRPr lang="en-US" sz="2050" dirty="0"/>
          </a:p>
        </p:txBody>
      </p:sp>
      <p:sp>
        <p:nvSpPr>
          <p:cNvPr id="15" name="Text 13"/>
          <p:cNvSpPr/>
          <p:nvPr/>
        </p:nvSpPr>
        <p:spPr>
          <a:xfrm>
            <a:off x="3220045" y="2025087"/>
            <a:ext cx="2217063" cy="2770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150"/>
              </a:lnSpc>
              <a:buNone/>
            </a:pPr>
            <a:r>
              <a:rPr lang="en-US" sz="1700" b="1" dirty="0"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مکانیسم جذب کلسیم</a:t>
            </a:r>
            <a:endParaRPr lang="en-US" sz="1700" dirty="0"/>
          </a:p>
        </p:txBody>
      </p:sp>
      <p:sp>
        <p:nvSpPr>
          <p:cNvPr id="16" name="Text 14"/>
          <p:cNvSpPr/>
          <p:nvPr/>
        </p:nvSpPr>
        <p:spPr>
          <a:xfrm>
            <a:off x="2900644" y="2393828"/>
            <a:ext cx="2603884" cy="39738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 rtl="1">
              <a:lnSpc>
                <a:spcPts val="2200"/>
              </a:lnSpc>
              <a:buNone/>
            </a:pPr>
            <a:r>
              <a:rPr lang="en-US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بصیرت مکانیسم جذب کلسیم در گیاه را این گونه توضیح داد: معمولا عناصر 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تحت</a:t>
            </a:r>
            <a:r>
              <a:rPr lang="en-US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مکانیسم</a:t>
            </a:r>
            <a:r>
              <a:rPr lang="fa-IR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‌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های</a:t>
            </a:r>
            <a:r>
              <a:rPr lang="en-US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 مختلفی 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جذب</a:t>
            </a:r>
            <a:r>
              <a:rPr lang="en-US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می</a:t>
            </a:r>
            <a:r>
              <a:rPr lang="fa-IR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‌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شوند</a:t>
            </a:r>
            <a:r>
              <a:rPr lang="en-US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؛ کلسیم مانند فسفر و تا 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حدودی</a:t>
            </a:r>
            <a:r>
              <a:rPr lang="en-US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fa-IR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مانند</a:t>
            </a:r>
            <a:r>
              <a:rPr lang="en-US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 پتاسیم هم از طریق انتشار و هم از طریق تبادل 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تماسی</a:t>
            </a:r>
            <a:r>
              <a:rPr lang="en-US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با</a:t>
            </a:r>
            <a:r>
              <a:rPr lang="en-US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 ریشه جذب می شود. </a:t>
            </a:r>
            <a:r>
              <a:rPr lang="fa-IR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بررسی</a:t>
            </a:r>
            <a:r>
              <a:rPr lang="fa-IR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‌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ها</a:t>
            </a:r>
            <a:r>
              <a:rPr lang="en-US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نشان</a:t>
            </a:r>
            <a:r>
              <a:rPr lang="en-US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داده</a:t>
            </a:r>
            <a:r>
              <a:rPr lang="fa-IR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‌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اند</a:t>
            </a:r>
            <a:r>
              <a:rPr lang="en-US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 که تبادل تماسی با ریشه نقش بیشتری در جذب کلسیم دارد؛ به همین دلیل بایستی کلسیم را در باغات هم به شکل خاکی و هم به شکل محلول پاشی استفاده کرد.</a:t>
            </a:r>
            <a:endParaRPr lang="en-US" sz="2000" b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  <p:bldP spid="1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817886" y="398396"/>
            <a:ext cx="10588228" cy="7784902"/>
          </a:xfrm>
          <a:prstGeom prst="roundRect">
            <a:avLst>
              <a:gd name="adj" fmla="val 3594"/>
            </a:avLst>
          </a:prstGeom>
          <a:solidFill>
            <a:srgbClr val="FAFFFA"/>
          </a:solidFill>
          <a:ln/>
          <a:effectLst>
            <a:outerShdw dist="96520" dir="2700000" algn="bl" rotWithShape="0">
              <a:srgbClr val="4A644E">
                <a:alpha val="100000"/>
              </a:srgbClr>
            </a:outerShdw>
          </a:effectLst>
        </p:spPr>
      </p:sp>
      <p:sp>
        <p:nvSpPr>
          <p:cNvPr id="3" name="Text 1"/>
          <p:cNvSpPr/>
          <p:nvPr/>
        </p:nvSpPr>
        <p:spPr>
          <a:xfrm>
            <a:off x="4360035" y="569067"/>
            <a:ext cx="6321862" cy="6069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4750"/>
              </a:lnSpc>
              <a:buNone/>
            </a:pPr>
            <a:r>
              <a:rPr lang="en-US" sz="3800" b="1" dirty="0"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عوامل موثر بر کاهش جذب کلسیم</a:t>
            </a:r>
            <a:endParaRPr lang="en-US" sz="38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1052" y="1773555"/>
            <a:ext cx="2881789" cy="2881789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2868216" y="4898112"/>
            <a:ext cx="2547461" cy="3036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50"/>
              </a:lnSpc>
              <a:buNone/>
            </a:pPr>
            <a:r>
              <a:rPr lang="en-US" sz="2400" b="1" dirty="0"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سرعت جذب و انتقال پایین</a:t>
            </a:r>
            <a:endParaRPr lang="en-US" sz="2400" dirty="0"/>
          </a:p>
        </p:txBody>
      </p:sp>
      <p:sp>
        <p:nvSpPr>
          <p:cNvPr id="6" name="Text 3"/>
          <p:cNvSpPr/>
          <p:nvPr/>
        </p:nvSpPr>
        <p:spPr>
          <a:xfrm>
            <a:off x="2701052" y="5318284"/>
            <a:ext cx="2881789" cy="21761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 rtl="1">
              <a:lnSpc>
                <a:spcPts val="2400"/>
              </a:lnSpc>
              <a:buNone/>
            </a:pPr>
            <a:r>
              <a:rPr lang="en-US" sz="2400" dirty="0">
                <a:latin typeface="Nobile" pitchFamily="34" charset="0"/>
                <a:ea typeface="Nobile" pitchFamily="34" charset="-122"/>
                <a:cs typeface="Nobile" pitchFamily="34" charset="-120"/>
              </a:rPr>
              <a:t>سرعت جذب و انتقال کلسیم بسیار پایین است؛ هنگامی که در بهار هوا خنک و رطوبت آن </a:t>
            </a:r>
            <a:r>
              <a:rPr lang="en-US" sz="2400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بالا</a:t>
            </a:r>
            <a:r>
              <a:rPr lang="en-US" sz="2400" dirty="0"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2400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باشد</a:t>
            </a:r>
            <a:r>
              <a:rPr lang="en-US" sz="2400" dirty="0">
                <a:latin typeface="Nobile" pitchFamily="34" charset="0"/>
                <a:ea typeface="Nobile" pitchFamily="34" charset="-122"/>
                <a:cs typeface="Nobile" pitchFamily="34" charset="-120"/>
              </a:rPr>
              <a:t> با پایین آمدن تبخیر و تعرق ، جذب و انتقال کلسیم از ریشه </a:t>
            </a:r>
            <a:r>
              <a:rPr lang="en-US" sz="2400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به</a:t>
            </a:r>
            <a:r>
              <a:rPr lang="en-US" sz="2400" dirty="0"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2400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اندام</a:t>
            </a:r>
            <a:r>
              <a:rPr lang="fa-IR" sz="2400" dirty="0">
                <a:latin typeface="Nobile" pitchFamily="34" charset="0"/>
                <a:ea typeface="Nobile" pitchFamily="34" charset="-122"/>
                <a:cs typeface="Nobile" pitchFamily="34" charset="-120"/>
              </a:rPr>
              <a:t>‌</a:t>
            </a:r>
            <a:r>
              <a:rPr lang="en-US" sz="2400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های</a:t>
            </a:r>
            <a:r>
              <a:rPr lang="en-US" sz="2400" dirty="0">
                <a:latin typeface="Nobile" pitchFamily="34" charset="0"/>
                <a:ea typeface="Nobile" pitchFamily="34" charset="-122"/>
                <a:cs typeface="Nobile" pitchFamily="34" charset="-120"/>
              </a:rPr>
              <a:t> هوایی </a:t>
            </a:r>
            <a:r>
              <a:rPr lang="en-US" sz="2400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کاهش</a:t>
            </a:r>
            <a:r>
              <a:rPr lang="en-US" sz="2400" dirty="0"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2400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می</a:t>
            </a:r>
            <a:r>
              <a:rPr lang="fa-IR" sz="2400" dirty="0">
                <a:latin typeface="Nobile" pitchFamily="34" charset="0"/>
                <a:ea typeface="Nobile" pitchFamily="34" charset="-122"/>
                <a:cs typeface="Nobile" pitchFamily="34" charset="-120"/>
              </a:rPr>
              <a:t>‌</a:t>
            </a:r>
            <a:r>
              <a:rPr lang="en-US" sz="2400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یابد</a:t>
            </a:r>
            <a:r>
              <a:rPr lang="en-US" sz="2400" dirty="0">
                <a:latin typeface="Nobile" pitchFamily="34" charset="0"/>
                <a:ea typeface="Nobile" pitchFamily="34" charset="-122"/>
                <a:cs typeface="Nobile" pitchFamily="34" charset="-120"/>
              </a:rPr>
              <a:t> و این </a:t>
            </a:r>
            <a:r>
              <a:rPr lang="en-US" sz="2400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مسئله</a:t>
            </a:r>
            <a:r>
              <a:rPr lang="en-US" sz="2400" dirty="0"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2400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می</a:t>
            </a:r>
            <a:r>
              <a:rPr lang="fa-IR" sz="2400" dirty="0">
                <a:latin typeface="Nobile" pitchFamily="34" charset="0"/>
                <a:ea typeface="Nobile" pitchFamily="34" charset="-122"/>
                <a:cs typeface="Nobile" pitchFamily="34" charset="-120"/>
              </a:rPr>
              <a:t>‌</a:t>
            </a:r>
            <a:r>
              <a:rPr lang="en-US" sz="2400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تواند</a:t>
            </a:r>
            <a:r>
              <a:rPr lang="en-US" sz="2400" dirty="0"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2400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عارضه</a:t>
            </a:r>
            <a:r>
              <a:rPr lang="en-US" sz="2400" dirty="0">
                <a:latin typeface="Nobile" pitchFamily="34" charset="0"/>
                <a:ea typeface="Nobile" pitchFamily="34" charset="-122"/>
                <a:cs typeface="Nobile" pitchFamily="34" charset="-120"/>
              </a:rPr>
              <a:t> ))</a:t>
            </a:r>
            <a:r>
              <a:rPr lang="en-US" sz="2400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داغو</a:t>
            </a:r>
            <a:r>
              <a:rPr lang="en-US" sz="2400" dirty="0">
                <a:latin typeface="Nobile" pitchFamily="34" charset="0"/>
                <a:ea typeface="Nobile" pitchFamily="34" charset="-122"/>
                <a:cs typeface="Nobile" pitchFamily="34" charset="-120"/>
              </a:rPr>
              <a:t>(( را </a:t>
            </a:r>
            <a:r>
              <a:rPr lang="en-US" sz="2400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شدت</a:t>
            </a:r>
            <a:r>
              <a:rPr lang="en-US" sz="2400" dirty="0"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2400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بخشد</a:t>
            </a:r>
            <a:r>
              <a:rPr lang="fa-IR" sz="2400" dirty="0">
                <a:latin typeface="Nobile" pitchFamily="34" charset="0"/>
                <a:ea typeface="Nobile" pitchFamily="34" charset="-122"/>
                <a:cs typeface="Nobile" pitchFamily="34" charset="-120"/>
              </a:rPr>
              <a:t>.</a:t>
            </a:r>
            <a:endParaRPr lang="en-US" sz="240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74187" y="1773555"/>
            <a:ext cx="2881908" cy="2881908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6079212" y="4898231"/>
            <a:ext cx="2471738" cy="3036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50"/>
              </a:lnSpc>
              <a:buNone/>
            </a:pPr>
            <a:r>
              <a:rPr lang="en-US" sz="2400" b="1" dirty="0"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بسته </a:t>
            </a:r>
            <a:r>
              <a:rPr lang="en-US" sz="2400" b="1" dirty="0" err="1"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ماندن</a:t>
            </a:r>
            <a:r>
              <a:rPr lang="en-US" sz="2400" b="1" dirty="0"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 </a:t>
            </a:r>
            <a:r>
              <a:rPr lang="en-US" sz="2400" b="1" dirty="0" err="1"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روزنه</a:t>
            </a:r>
            <a:r>
              <a:rPr lang="fa-IR" sz="2400" b="1" dirty="0"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‌</a:t>
            </a:r>
            <a:r>
              <a:rPr lang="en-US" sz="2400" b="1" dirty="0" err="1"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های</a:t>
            </a:r>
            <a:r>
              <a:rPr lang="en-US" sz="2400" b="1" dirty="0"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 برگ</a:t>
            </a:r>
            <a:endParaRPr lang="en-US" sz="2400" dirty="0"/>
          </a:p>
        </p:txBody>
      </p:sp>
      <p:sp>
        <p:nvSpPr>
          <p:cNvPr id="9" name="Text 5"/>
          <p:cNvSpPr/>
          <p:nvPr/>
        </p:nvSpPr>
        <p:spPr>
          <a:xfrm>
            <a:off x="5874187" y="5318403"/>
            <a:ext cx="2881908" cy="13533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 rtl="1">
              <a:lnSpc>
                <a:spcPts val="2400"/>
              </a:lnSpc>
              <a:buNone/>
            </a:pPr>
            <a:r>
              <a:rPr lang="en-US" sz="2400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همچنین</a:t>
            </a:r>
            <a:r>
              <a:rPr lang="fa-IR" sz="2400" dirty="0"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2400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بسته</a:t>
            </a:r>
            <a:r>
              <a:rPr lang="en-US" sz="2400" dirty="0"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2400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ماندن</a:t>
            </a:r>
            <a:r>
              <a:rPr lang="en-US" sz="2400" dirty="0"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2400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روزنه</a:t>
            </a:r>
            <a:r>
              <a:rPr lang="fa-IR" sz="2400" dirty="0">
                <a:latin typeface="Nobile" pitchFamily="34" charset="0"/>
                <a:ea typeface="Nobile" pitchFamily="34" charset="-122"/>
                <a:cs typeface="Nobile" pitchFamily="34" charset="-120"/>
              </a:rPr>
              <a:t>‌ </a:t>
            </a:r>
            <a:r>
              <a:rPr lang="en-US" sz="2400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های</a:t>
            </a:r>
            <a:r>
              <a:rPr lang="en-US" sz="2400" dirty="0">
                <a:latin typeface="Nobile" pitchFamily="34" charset="0"/>
                <a:ea typeface="Nobile" pitchFamily="34" charset="-122"/>
                <a:cs typeface="Nobile" pitchFamily="34" charset="-120"/>
              </a:rPr>
              <a:t> برگ در هوای خیلی خشک نیز حرکت کلسیم در </a:t>
            </a:r>
            <a:r>
              <a:rPr lang="en-US" sz="2400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گیاه</a:t>
            </a:r>
            <a:r>
              <a:rPr lang="en-US" sz="2400" dirty="0"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fa-IR" sz="2400" dirty="0">
                <a:latin typeface="Nobile" pitchFamily="34" charset="0"/>
                <a:ea typeface="Nobile" pitchFamily="34" charset="-122"/>
                <a:cs typeface="Nobile" pitchFamily="34" charset="-120"/>
              </a:rPr>
              <a:t>را </a:t>
            </a:r>
            <a:r>
              <a:rPr lang="en-US" sz="2400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مختل</a:t>
            </a:r>
            <a:r>
              <a:rPr lang="en-US" sz="2400" dirty="0"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2400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می</a:t>
            </a:r>
            <a:r>
              <a:rPr lang="fa-IR" sz="2400" dirty="0">
                <a:latin typeface="Nobile" pitchFamily="34" charset="0"/>
                <a:ea typeface="Nobile" pitchFamily="34" charset="-122"/>
                <a:cs typeface="Nobile" pitchFamily="34" charset="-120"/>
              </a:rPr>
              <a:t>‌</a:t>
            </a:r>
            <a:r>
              <a:rPr lang="en-US" sz="2400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کند</a:t>
            </a:r>
            <a:r>
              <a:rPr lang="en-US" sz="2400" dirty="0">
                <a:latin typeface="Nobile" pitchFamily="34" charset="0"/>
                <a:ea typeface="Nobile" pitchFamily="34" charset="-122"/>
                <a:cs typeface="Nobile" pitchFamily="34" charset="-120"/>
              </a:rPr>
              <a:t>.</a:t>
            </a:r>
            <a:endParaRPr lang="en-US" sz="240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47440" y="1773555"/>
            <a:ext cx="2881908" cy="2881908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9274135" y="4898231"/>
            <a:ext cx="2428399" cy="3036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50"/>
              </a:lnSpc>
              <a:buNone/>
            </a:pPr>
            <a:r>
              <a:rPr lang="en-US" sz="2400" b="1" dirty="0"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کم تحرکی عناصر</a:t>
            </a:r>
            <a:endParaRPr lang="en-US" sz="2400" dirty="0"/>
          </a:p>
        </p:txBody>
      </p:sp>
      <p:sp>
        <p:nvSpPr>
          <p:cNvPr id="12" name="Text 7"/>
          <p:cNvSpPr/>
          <p:nvPr/>
        </p:nvSpPr>
        <p:spPr>
          <a:xfrm>
            <a:off x="9047440" y="5318403"/>
            <a:ext cx="2881908" cy="21761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 rtl="1">
              <a:lnSpc>
                <a:spcPts val="2400"/>
              </a:lnSpc>
              <a:buNone/>
            </a:pPr>
            <a:r>
              <a:rPr lang="en-US" sz="2400" dirty="0">
                <a:latin typeface="Nobile" pitchFamily="34" charset="0"/>
                <a:ea typeface="Nobile" pitchFamily="34" charset="-122"/>
                <a:cs typeface="Nobile" pitchFamily="34" charset="-120"/>
              </a:rPr>
              <a:t>او با ذکر اینکه عناصری </a:t>
            </a:r>
            <a:r>
              <a:rPr lang="en-US" sz="2400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مانند</a:t>
            </a:r>
            <a:r>
              <a:rPr lang="en-US" sz="2400" dirty="0"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2400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کلسیم</a:t>
            </a:r>
            <a:r>
              <a:rPr lang="en-US" sz="2400" dirty="0">
                <a:latin typeface="Nobile" pitchFamily="34" charset="0"/>
                <a:ea typeface="Nobile" pitchFamily="34" charset="-122"/>
                <a:cs typeface="Nobile" pitchFamily="34" charset="-120"/>
              </a:rPr>
              <a:t>،</a:t>
            </a:r>
            <a:r>
              <a:rPr lang="fa-IR" sz="2400" dirty="0"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2400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روی</a:t>
            </a:r>
            <a:r>
              <a:rPr lang="fa-IR" sz="2400" dirty="0">
                <a:latin typeface="Nobile" pitchFamily="34" charset="0"/>
                <a:ea typeface="Nobile" pitchFamily="34" charset="-122"/>
                <a:cs typeface="Nobile" pitchFamily="34" charset="-120"/>
              </a:rPr>
              <a:t>،</a:t>
            </a:r>
            <a:r>
              <a:rPr lang="en-US" sz="2400" dirty="0">
                <a:latin typeface="Nobile" pitchFamily="34" charset="0"/>
                <a:ea typeface="Nobile" pitchFamily="34" charset="-122"/>
                <a:cs typeface="Nobile" pitchFamily="34" charset="-120"/>
              </a:rPr>
              <a:t>  منگنز و مس کم تحرک هستند محلول پاشی این عناصر را موثر خواند و افزود در اوایل </a:t>
            </a:r>
            <a:r>
              <a:rPr lang="en-US" sz="2400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فصل</a:t>
            </a:r>
            <a:r>
              <a:rPr lang="en-US" sz="2400" dirty="0"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2400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رشد</a:t>
            </a:r>
            <a:r>
              <a:rPr lang="en-US" sz="2400" dirty="0">
                <a:latin typeface="Nobile" pitchFamily="34" charset="0"/>
                <a:ea typeface="Nobile" pitchFamily="34" charset="-122"/>
                <a:cs typeface="Nobile" pitchFamily="34" charset="-120"/>
              </a:rPr>
              <a:t> خصوصا </a:t>
            </a:r>
            <a:r>
              <a:rPr lang="en-US" sz="2400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در</a:t>
            </a:r>
            <a:r>
              <a:rPr lang="en-US" sz="2400" dirty="0"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2400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ماه</a:t>
            </a:r>
            <a:r>
              <a:rPr lang="fa-IR" sz="2400" dirty="0">
                <a:latin typeface="Nobile" pitchFamily="34" charset="0"/>
                <a:ea typeface="Nobile" pitchFamily="34" charset="-122"/>
                <a:cs typeface="Nobile" pitchFamily="34" charset="-120"/>
              </a:rPr>
              <a:t>‌</a:t>
            </a:r>
            <a:r>
              <a:rPr lang="en-US" sz="2400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های</a:t>
            </a:r>
            <a:r>
              <a:rPr lang="en-US" sz="2400" dirty="0">
                <a:latin typeface="Nobile" pitchFamily="34" charset="0"/>
                <a:ea typeface="Nobile" pitchFamily="34" charset="-122"/>
                <a:cs typeface="Nobile" pitchFamily="34" charset="-120"/>
              </a:rPr>
              <a:t> فروردین و اردیبهشت غلظت کلسیم در گیاه بسیار </a:t>
            </a:r>
            <a:r>
              <a:rPr lang="en-US" sz="2400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پایین</a:t>
            </a:r>
            <a:r>
              <a:rPr lang="en-US" sz="2400" dirty="0"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2400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است</a:t>
            </a:r>
            <a:r>
              <a:rPr lang="fa-IR" sz="2400" dirty="0">
                <a:latin typeface="Nobile" pitchFamily="34" charset="0"/>
                <a:ea typeface="Nobile" pitchFamily="34" charset="-122"/>
                <a:cs typeface="Nobile" pitchFamily="34" charset="-120"/>
              </a:rPr>
              <a:t>.</a:t>
            </a:r>
            <a:endParaRPr lang="en-US" sz="24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87454" y="858973"/>
            <a:ext cx="13455372" cy="6366510"/>
          </a:xfrm>
          <a:prstGeom prst="roundRect">
            <a:avLst>
              <a:gd name="adj" fmla="val 5584"/>
            </a:avLst>
          </a:prstGeom>
          <a:solidFill>
            <a:srgbClr val="FAFFFA"/>
          </a:solidFill>
          <a:ln/>
          <a:effectLst>
            <a:outerShdw dist="123190" dir="2700000" algn="bl" rotWithShape="0">
              <a:srgbClr val="4A644E">
                <a:alpha val="100000"/>
              </a:srgbClr>
            </a:outerShdw>
          </a:effectLst>
        </p:spPr>
      </p:sp>
      <p:sp>
        <p:nvSpPr>
          <p:cNvPr id="3" name="Text 1"/>
          <p:cNvSpPr/>
          <p:nvPr/>
        </p:nvSpPr>
        <p:spPr>
          <a:xfrm>
            <a:off x="3612118" y="1610439"/>
            <a:ext cx="7406045" cy="7715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6050"/>
              </a:lnSpc>
              <a:buNone/>
            </a:pPr>
            <a:r>
              <a:rPr lang="en-US" sz="4850" b="1" dirty="0"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راهکارهای افزایش جذب کلسیم</a:t>
            </a:r>
            <a:endParaRPr lang="en-US" sz="4850" dirty="0"/>
          </a:p>
        </p:txBody>
      </p:sp>
      <p:sp>
        <p:nvSpPr>
          <p:cNvPr id="4" name="Text 2"/>
          <p:cNvSpPr/>
          <p:nvPr/>
        </p:nvSpPr>
        <p:spPr>
          <a:xfrm>
            <a:off x="1606748" y="2999065"/>
            <a:ext cx="3353157" cy="3857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000"/>
              </a:lnSpc>
              <a:buNone/>
            </a:pPr>
            <a:r>
              <a:rPr lang="en-US" sz="3200" b="1" dirty="0"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محلول پاشی و مصرف خاکی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1451491" y="3631644"/>
            <a:ext cx="3508415" cy="15801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 rtl="1">
              <a:lnSpc>
                <a:spcPts val="3100"/>
              </a:lnSpc>
              <a:buNone/>
            </a:pPr>
            <a:r>
              <a:rPr lang="en-US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با مصرف خاکی و محلول پاشی در ابتدای بهار و همچنین پس از 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برداشت</a:t>
            </a:r>
            <a:r>
              <a:rPr lang="en-US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می</a:t>
            </a:r>
            <a:r>
              <a:rPr lang="fa-IR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‌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توان</a:t>
            </a:r>
            <a:r>
              <a:rPr lang="en-US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 میزان غلظت عنصر کلسیم را 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بالا</a:t>
            </a:r>
            <a:r>
              <a:rPr lang="en-US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برد</a:t>
            </a:r>
            <a:r>
              <a:rPr lang="fa-IR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.</a:t>
            </a:r>
            <a:endParaRPr lang="en-US" sz="2000" b="1" dirty="0"/>
          </a:p>
        </p:txBody>
      </p:sp>
      <p:sp>
        <p:nvSpPr>
          <p:cNvPr id="6" name="Text 4"/>
          <p:cNvSpPr/>
          <p:nvPr/>
        </p:nvSpPr>
        <p:spPr>
          <a:xfrm>
            <a:off x="5800249" y="2992993"/>
            <a:ext cx="3086100" cy="3857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000"/>
              </a:lnSpc>
              <a:buNone/>
            </a:pPr>
            <a:r>
              <a:rPr lang="en-US" sz="3600" b="1" dirty="0"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استفاده از کود آبیاری</a:t>
            </a:r>
            <a:endParaRPr lang="en-US" sz="3600" dirty="0"/>
          </a:p>
        </p:txBody>
      </p:sp>
      <p:sp>
        <p:nvSpPr>
          <p:cNvPr id="7" name="Text 5"/>
          <p:cNvSpPr/>
          <p:nvPr/>
        </p:nvSpPr>
        <p:spPr>
          <a:xfrm>
            <a:off x="5569744" y="3631644"/>
            <a:ext cx="3507105" cy="276534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 rtl="1">
              <a:lnSpc>
                <a:spcPts val="3100"/>
              </a:lnSpc>
              <a:buNone/>
            </a:pPr>
            <a:r>
              <a:rPr lang="en-US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کلسیم نقش زیادی در حفاظت از ریشه دارد و 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وقتی</a:t>
            </a:r>
            <a:r>
              <a:rPr lang="en-US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غلظت</a:t>
            </a:r>
            <a:r>
              <a:rPr lang="en-US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 کلسیم در ریشه کاهش 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پیدا</a:t>
            </a:r>
            <a:r>
              <a:rPr lang="en-US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می</a:t>
            </a:r>
            <a:r>
              <a:rPr lang="fa-IR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‌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کند</a:t>
            </a:r>
            <a:r>
              <a:rPr lang="en-US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بیماری</a:t>
            </a:r>
            <a:r>
              <a:rPr lang="fa-IR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‌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های</a:t>
            </a:r>
            <a:r>
              <a:rPr lang="en-US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 پوسیدگی ریشه 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افزایش</a:t>
            </a:r>
            <a:r>
              <a:rPr lang="en-US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می</a:t>
            </a:r>
            <a:r>
              <a:rPr lang="fa-IR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‌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یابند</a:t>
            </a:r>
            <a:r>
              <a:rPr lang="en-US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 ،</a:t>
            </a:r>
            <a:r>
              <a:rPr lang="fa-IR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بنابراین</a:t>
            </a:r>
            <a:r>
              <a:rPr lang="en-US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 استفاده از کلسیم به صورت 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کود</a:t>
            </a:r>
            <a:r>
              <a:rPr lang="en-US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آبیاری</a:t>
            </a:r>
            <a:r>
              <a:rPr lang="en-US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 موجب توسعه و رشد 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ریشه</a:t>
            </a:r>
            <a:r>
              <a:rPr lang="en-US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می</a:t>
            </a:r>
            <a:r>
              <a:rPr lang="fa-IR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‌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شود</a:t>
            </a:r>
            <a:r>
              <a:rPr lang="en-US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.</a:t>
            </a:r>
            <a:endParaRPr lang="en-US" sz="2000" b="1" dirty="0"/>
          </a:p>
        </p:txBody>
      </p:sp>
      <p:sp>
        <p:nvSpPr>
          <p:cNvPr id="8" name="Text 6"/>
          <p:cNvSpPr/>
          <p:nvPr/>
        </p:nvSpPr>
        <p:spPr>
          <a:xfrm>
            <a:off x="9875464" y="3022701"/>
            <a:ext cx="3086100" cy="3857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000"/>
              </a:lnSpc>
              <a:buNone/>
            </a:pPr>
            <a:r>
              <a:rPr lang="en-US" sz="3200" b="1" dirty="0"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هم افزایی با بور</a:t>
            </a:r>
            <a:endParaRPr lang="en-US" sz="3200" dirty="0"/>
          </a:p>
        </p:txBody>
      </p:sp>
      <p:sp>
        <p:nvSpPr>
          <p:cNvPr id="9" name="Text 7"/>
          <p:cNvSpPr/>
          <p:nvPr/>
        </p:nvSpPr>
        <p:spPr>
          <a:xfrm>
            <a:off x="9686687" y="3631644"/>
            <a:ext cx="3507105" cy="276534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 rtl="1">
              <a:lnSpc>
                <a:spcPts val="3100"/>
              </a:lnSpc>
              <a:buNone/>
            </a:pPr>
            <a:r>
              <a:rPr lang="en-US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مجید بصیرت در پایان سخنان خود هم افزایی عناصر کلسیم و بور در درخت پسته را تأیید نمود و در خصوص عدم استفاده از کودهای به فرم نیترات کلسیم 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در</a:t>
            </a:r>
            <a:r>
              <a:rPr lang="en-US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فصل</a:t>
            </a:r>
            <a:r>
              <a:rPr lang="fa-IR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‌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هایی</a:t>
            </a:r>
            <a:r>
              <a:rPr lang="en-US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 که گیاه به نیتروژن احتیاج ندارد هشدار داد.</a:t>
            </a:r>
            <a:endParaRPr lang="en-US" sz="2000" b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145869" y="243840"/>
            <a:ext cx="8338542" cy="7825264"/>
          </a:xfrm>
          <a:prstGeom prst="roundRect">
            <a:avLst>
              <a:gd name="adj" fmla="val 2816"/>
            </a:avLst>
          </a:prstGeom>
          <a:solidFill>
            <a:srgbClr val="FAFFFA"/>
          </a:solidFill>
          <a:ln/>
          <a:effectLst>
            <a:outerShdw dist="76200" dir="2700000" algn="bl" rotWithShape="0">
              <a:srgbClr val="4A644E">
                <a:alpha val="100000"/>
              </a:srgbClr>
            </a:outerShdw>
          </a:effectLst>
        </p:spPr>
      </p:sp>
      <p:sp>
        <p:nvSpPr>
          <p:cNvPr id="3" name="Text 1"/>
          <p:cNvSpPr/>
          <p:nvPr/>
        </p:nvSpPr>
        <p:spPr>
          <a:xfrm>
            <a:off x="4185523" y="664488"/>
            <a:ext cx="6259235" cy="4781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750"/>
              </a:lnSpc>
              <a:buNone/>
            </a:pPr>
            <a:r>
              <a:rPr lang="en-US" sz="3000" b="1" dirty="0">
                <a:solidFill>
                  <a:srgbClr val="3B4540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بهترین زمان محلول پاشی برای میوه نشینی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3681293" y="5405318"/>
            <a:ext cx="7267694" cy="22860"/>
          </a:xfrm>
          <a:prstGeom prst="roundRect">
            <a:avLst>
              <a:gd name="adj" fmla="val 602364"/>
            </a:avLst>
          </a:prstGeom>
          <a:solidFill>
            <a:srgbClr val="CED9CE"/>
          </a:solidFill>
          <a:ln/>
        </p:spPr>
      </p:sp>
      <p:sp>
        <p:nvSpPr>
          <p:cNvPr id="5" name="Shape 3"/>
          <p:cNvSpPr/>
          <p:nvPr/>
        </p:nvSpPr>
        <p:spPr>
          <a:xfrm>
            <a:off x="9198293" y="4849151"/>
            <a:ext cx="22860" cy="535424"/>
          </a:xfrm>
          <a:prstGeom prst="roundRect">
            <a:avLst>
              <a:gd name="adj" fmla="val 602364"/>
            </a:avLst>
          </a:prstGeom>
          <a:solidFill>
            <a:srgbClr val="CED9CE"/>
          </a:solidFill>
          <a:ln/>
        </p:spPr>
      </p:sp>
      <p:sp>
        <p:nvSpPr>
          <p:cNvPr id="6" name="Shape 4"/>
          <p:cNvSpPr/>
          <p:nvPr/>
        </p:nvSpPr>
        <p:spPr>
          <a:xfrm>
            <a:off x="9037678" y="5212411"/>
            <a:ext cx="344210" cy="344210"/>
          </a:xfrm>
          <a:prstGeom prst="roundRect">
            <a:avLst>
              <a:gd name="adj" fmla="val 40005"/>
            </a:avLst>
          </a:prstGeom>
          <a:solidFill>
            <a:srgbClr val="E8F3E8"/>
          </a:solidFill>
          <a:ln/>
        </p:spPr>
      </p:sp>
      <p:sp>
        <p:nvSpPr>
          <p:cNvPr id="7" name="Text 5"/>
          <p:cNvSpPr/>
          <p:nvPr/>
        </p:nvSpPr>
        <p:spPr>
          <a:xfrm>
            <a:off x="9152454" y="5269680"/>
            <a:ext cx="114538" cy="2295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80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1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8253532" y="1362613"/>
            <a:ext cx="1912501" cy="2389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850"/>
              </a:lnSpc>
              <a:buNone/>
            </a:pPr>
            <a:r>
              <a:rPr lang="en-US" sz="2800" b="1" dirty="0"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زمان </a:t>
            </a:r>
            <a:r>
              <a:rPr lang="en-US" sz="2800" b="1" dirty="0" err="1"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تورم</a:t>
            </a:r>
            <a:r>
              <a:rPr lang="en-US" sz="2800" b="1" dirty="0"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 </a:t>
            </a:r>
            <a:r>
              <a:rPr lang="en-US" sz="2800" b="1" dirty="0" err="1"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جوانه</a:t>
            </a:r>
            <a:r>
              <a:rPr lang="fa-IR" sz="2800" b="1" dirty="0"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‌</a:t>
            </a:r>
            <a:r>
              <a:rPr lang="en-US" sz="2800" b="1" dirty="0" err="1"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ها</a:t>
            </a:r>
            <a:endParaRPr lang="en-US" sz="2800" dirty="0"/>
          </a:p>
        </p:txBody>
      </p:sp>
      <p:sp>
        <p:nvSpPr>
          <p:cNvPr id="9" name="Text 7"/>
          <p:cNvSpPr/>
          <p:nvPr/>
        </p:nvSpPr>
        <p:spPr>
          <a:xfrm>
            <a:off x="7584163" y="1758586"/>
            <a:ext cx="3251359" cy="29375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 rtl="1">
              <a:lnSpc>
                <a:spcPts val="1900"/>
              </a:lnSpc>
              <a:buNone/>
            </a:pP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سید</a:t>
            </a:r>
            <a:r>
              <a:rPr lang="fa-IR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جواد</a:t>
            </a:r>
            <a:r>
              <a:rPr lang="en-US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حسینی</a:t>
            </a:r>
            <a:r>
              <a:rPr lang="fa-IR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‌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فرد</a:t>
            </a:r>
            <a:r>
              <a:rPr lang="en-US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 در مورد بهترین زمان محلول پاشی جهت میوه 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نشینی</a:t>
            </a:r>
            <a:r>
              <a:rPr lang="en-US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 )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فروت</a:t>
            </a:r>
            <a:r>
              <a:rPr lang="en-US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ست</a:t>
            </a:r>
            <a:r>
              <a:rPr lang="en-US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(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موفق</a:t>
            </a:r>
            <a:r>
              <a:rPr lang="en-US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 در 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درختان</a:t>
            </a:r>
            <a:r>
              <a:rPr lang="en-US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پسته</a:t>
            </a:r>
            <a:r>
              <a:rPr lang="en-US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گفت</a:t>
            </a:r>
            <a:r>
              <a:rPr lang="fa-IR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:</a:t>
            </a:r>
            <a:r>
              <a:rPr lang="en-US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 طبق مطالعات انجام شده در پژوهشکده پسته کشور استفاده از سولفات روی در هنگام 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تورم</a:t>
            </a:r>
            <a:r>
              <a:rPr lang="en-US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جوانه</a:t>
            </a:r>
            <a:r>
              <a:rPr lang="fa-IR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‌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ها</a:t>
            </a:r>
            <a:r>
              <a:rPr lang="en-US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 موجب افزایش تراکم خوشه و در نهایت افزایش ۱۰ درصدی عملکرد شده است با افزودن بور به ترکیب سولفات روی در زمان 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تورم</a:t>
            </a:r>
            <a:r>
              <a:rPr lang="en-US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جوانه</a:t>
            </a:r>
            <a:r>
              <a:rPr lang="fa-IR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‌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ها</a:t>
            </a:r>
            <a:r>
              <a:rPr lang="en-US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 عملکرد ۲۴ درصد افزایش یافت؛ محلول پاشی کلات و یا نیترات کلسیم در زمان تورم جوانه 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ها</a:t>
            </a:r>
            <a:r>
              <a:rPr lang="en-US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می</a:t>
            </a:r>
            <a:r>
              <a:rPr lang="fa-IR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‌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تواند</a:t>
            </a:r>
            <a:r>
              <a:rPr lang="en-US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 تأثیر بسیار زیادی بر کاهش 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ریزش</a:t>
            </a:r>
            <a:r>
              <a:rPr lang="en-US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جوانه</a:t>
            </a:r>
            <a:r>
              <a:rPr lang="fa-IR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‌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های</a:t>
            </a:r>
            <a:r>
              <a:rPr lang="en-US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 زایشی و همچنین افزایش تعداد دانه در خوشه و در نتیجه افزایش عملکرد 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داشته</a:t>
            </a:r>
            <a:r>
              <a:rPr lang="en-US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باشد</a:t>
            </a:r>
            <a:r>
              <a:rPr lang="fa-IR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.</a:t>
            </a:r>
            <a:endParaRPr lang="en-US" sz="2000" b="1" dirty="0"/>
          </a:p>
        </p:txBody>
      </p:sp>
      <p:sp>
        <p:nvSpPr>
          <p:cNvPr id="10" name="Shape 8"/>
          <p:cNvSpPr/>
          <p:nvPr/>
        </p:nvSpPr>
        <p:spPr>
          <a:xfrm>
            <a:off x="7303532" y="5405259"/>
            <a:ext cx="22860" cy="535424"/>
          </a:xfrm>
          <a:prstGeom prst="roundRect">
            <a:avLst>
              <a:gd name="adj" fmla="val 602364"/>
            </a:avLst>
          </a:prstGeom>
          <a:solidFill>
            <a:srgbClr val="CED9CE"/>
          </a:solidFill>
          <a:ln/>
        </p:spPr>
      </p:sp>
      <p:sp>
        <p:nvSpPr>
          <p:cNvPr id="11" name="Shape 9"/>
          <p:cNvSpPr/>
          <p:nvPr/>
        </p:nvSpPr>
        <p:spPr>
          <a:xfrm>
            <a:off x="7142917" y="5233214"/>
            <a:ext cx="344210" cy="344210"/>
          </a:xfrm>
          <a:prstGeom prst="roundRect">
            <a:avLst>
              <a:gd name="adj" fmla="val 40005"/>
            </a:avLst>
          </a:prstGeom>
          <a:solidFill>
            <a:srgbClr val="E8F3E8"/>
          </a:solidFill>
          <a:ln/>
        </p:spPr>
      </p:sp>
      <p:sp>
        <p:nvSpPr>
          <p:cNvPr id="12" name="Text 10"/>
          <p:cNvSpPr/>
          <p:nvPr/>
        </p:nvSpPr>
        <p:spPr>
          <a:xfrm>
            <a:off x="7239953" y="5290483"/>
            <a:ext cx="150019" cy="2295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80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2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6226850" y="5824151"/>
            <a:ext cx="2176463" cy="2389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850"/>
              </a:lnSpc>
              <a:buNone/>
            </a:pPr>
            <a:r>
              <a:rPr lang="en-US" sz="2800" b="1" dirty="0"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اواخر اسفند تا اواسط فروردین</a:t>
            </a:r>
            <a:endParaRPr lang="en-US" sz="2800" dirty="0"/>
          </a:p>
        </p:txBody>
      </p:sp>
      <p:sp>
        <p:nvSpPr>
          <p:cNvPr id="14" name="Text 12"/>
          <p:cNvSpPr/>
          <p:nvPr/>
        </p:nvSpPr>
        <p:spPr>
          <a:xfrm>
            <a:off x="5689402" y="6424493"/>
            <a:ext cx="3251359" cy="12239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just" rtl="1">
              <a:lnSpc>
                <a:spcPts val="1900"/>
              </a:lnSpc>
            </a:pPr>
            <a:r>
              <a:rPr lang="en-US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وی همچنین 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تصریح</a:t>
            </a:r>
            <a:r>
              <a:rPr lang="en-US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کرد</a:t>
            </a:r>
            <a:r>
              <a:rPr lang="fa-IR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: 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باتوجه</a:t>
            </a:r>
            <a:r>
              <a:rPr lang="en-US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به</a:t>
            </a:r>
            <a:r>
              <a:rPr lang="en-US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نتایج</a:t>
            </a:r>
            <a:r>
              <a:rPr lang="en-US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حاصله</a:t>
            </a:r>
            <a:r>
              <a:rPr lang="en-US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 بهترین زمان محلولپاشی میوه نشینی با کودهای حاوی روی و اوره در زمان تورم جوانه 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ها</a:t>
            </a:r>
            <a:r>
              <a:rPr lang="en-US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 )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اواخر</a:t>
            </a:r>
            <a:r>
              <a:rPr lang="en-US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 اسفند تا 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اواسط</a:t>
            </a:r>
            <a:r>
              <a:rPr lang="en-US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فروردین</a:t>
            </a:r>
            <a:r>
              <a:rPr lang="en-US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(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است</a:t>
            </a:r>
            <a:r>
              <a:rPr lang="en-US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 که بسته به رقم و شرایط آب و هوایی 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متفاوت</a:t>
            </a:r>
            <a:r>
              <a:rPr lang="en-US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است</a:t>
            </a:r>
            <a:r>
              <a:rPr lang="fa-IR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.</a:t>
            </a:r>
            <a:endParaRPr lang="en-US" sz="2000" b="1" dirty="0"/>
          </a:p>
        </p:txBody>
      </p:sp>
      <p:sp>
        <p:nvSpPr>
          <p:cNvPr id="15" name="Shape 13"/>
          <p:cNvSpPr/>
          <p:nvPr/>
        </p:nvSpPr>
        <p:spPr>
          <a:xfrm>
            <a:off x="5124264" y="4849151"/>
            <a:ext cx="22860" cy="535424"/>
          </a:xfrm>
          <a:prstGeom prst="roundRect">
            <a:avLst>
              <a:gd name="adj" fmla="val 602364"/>
            </a:avLst>
          </a:prstGeom>
          <a:solidFill>
            <a:srgbClr val="CED9CE"/>
          </a:solidFill>
          <a:ln/>
        </p:spPr>
      </p:sp>
      <p:sp>
        <p:nvSpPr>
          <p:cNvPr id="16" name="Shape 14"/>
          <p:cNvSpPr/>
          <p:nvPr/>
        </p:nvSpPr>
        <p:spPr>
          <a:xfrm>
            <a:off x="4963648" y="5212411"/>
            <a:ext cx="344210" cy="344210"/>
          </a:xfrm>
          <a:prstGeom prst="roundRect">
            <a:avLst>
              <a:gd name="adj" fmla="val 40005"/>
            </a:avLst>
          </a:prstGeom>
          <a:solidFill>
            <a:srgbClr val="E8F3E8"/>
          </a:solidFill>
          <a:ln/>
        </p:spPr>
      </p:sp>
      <p:sp>
        <p:nvSpPr>
          <p:cNvPr id="17" name="Text 15"/>
          <p:cNvSpPr/>
          <p:nvPr/>
        </p:nvSpPr>
        <p:spPr>
          <a:xfrm>
            <a:off x="5066399" y="5269680"/>
            <a:ext cx="138589" cy="2295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80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3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4248737" y="2915046"/>
            <a:ext cx="1912501" cy="2389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850"/>
              </a:lnSpc>
              <a:buNone/>
            </a:pPr>
            <a:r>
              <a:rPr lang="en-US" sz="2800" b="1" dirty="0"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بعد از برداشت</a:t>
            </a:r>
            <a:endParaRPr lang="en-US" sz="2800" dirty="0"/>
          </a:p>
        </p:txBody>
      </p:sp>
      <p:sp>
        <p:nvSpPr>
          <p:cNvPr id="19" name="Text 17"/>
          <p:cNvSpPr/>
          <p:nvPr/>
        </p:nvSpPr>
        <p:spPr>
          <a:xfrm>
            <a:off x="3510133" y="3716926"/>
            <a:ext cx="3251359" cy="9791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 rtl="1">
              <a:lnSpc>
                <a:spcPts val="1900"/>
              </a:lnSpc>
              <a:buNone/>
            </a:pPr>
            <a:r>
              <a:rPr lang="en-US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اگر بنا به دلایلی باغدارها نتوانستند در زمان 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تورم</a:t>
            </a:r>
            <a:r>
              <a:rPr lang="en-US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جوانه</a:t>
            </a:r>
            <a:r>
              <a:rPr lang="fa-IR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‌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ها</a:t>
            </a:r>
            <a:r>
              <a:rPr lang="en-US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 محلولپاشی را انجام 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دهند</a:t>
            </a:r>
            <a:r>
              <a:rPr lang="en-US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می</a:t>
            </a:r>
            <a:r>
              <a:rPr lang="fa-IR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‌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توانند</a:t>
            </a:r>
            <a:r>
              <a:rPr lang="en-US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از</a:t>
            </a:r>
            <a:r>
              <a:rPr lang="en-US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محلول</a:t>
            </a:r>
            <a:r>
              <a:rPr lang="fa-IR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‌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پاشی</a:t>
            </a:r>
            <a:r>
              <a:rPr lang="en-US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 بعد از برداشت استفاده کنند که آن هم بی تأثیر نیست ولی اثرش کمتر از زمان 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تورم</a:t>
            </a:r>
            <a:r>
              <a:rPr lang="en-US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جوانه</a:t>
            </a:r>
            <a:r>
              <a:rPr lang="fa-IR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‌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ها</a:t>
            </a:r>
            <a:r>
              <a:rPr lang="en-US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 است.</a:t>
            </a:r>
            <a:endParaRPr lang="en-US" sz="2000" b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2733913" y="243840"/>
            <a:ext cx="9162574" cy="7812286"/>
          </a:xfrm>
          <a:prstGeom prst="roundRect">
            <a:avLst>
              <a:gd name="adj" fmla="val 3099"/>
            </a:avLst>
          </a:prstGeom>
          <a:solidFill>
            <a:srgbClr val="FAFFFA"/>
          </a:solidFill>
          <a:ln/>
          <a:effectLst>
            <a:outerShdw dist="83820" dir="2700000" algn="bl" rotWithShape="0">
              <a:srgbClr val="4A644E">
                <a:alpha val="100000"/>
              </a:srgbClr>
            </a:outerShdw>
          </a:effectLst>
        </p:spPr>
      </p:sp>
      <p:sp>
        <p:nvSpPr>
          <p:cNvPr id="3" name="Text 1"/>
          <p:cNvSpPr/>
          <p:nvPr/>
        </p:nvSpPr>
        <p:spPr>
          <a:xfrm>
            <a:off x="4345424" y="706160"/>
            <a:ext cx="5939552" cy="5253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4100"/>
              </a:lnSpc>
              <a:buNone/>
            </a:pPr>
            <a:r>
              <a:rPr lang="en-US" sz="3600" b="1" dirty="0" err="1"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نتایج</a:t>
            </a:r>
            <a:r>
              <a:rPr lang="en-US" sz="3600" b="1" dirty="0"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 </a:t>
            </a:r>
            <a:r>
              <a:rPr lang="en-US" sz="3600" b="1" dirty="0" err="1"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تحقیقات</a:t>
            </a:r>
            <a:r>
              <a:rPr lang="en-US" sz="3600" b="1" dirty="0"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 </a:t>
            </a:r>
            <a:r>
              <a:rPr lang="en-US" sz="3600" b="1" dirty="0" err="1"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در</a:t>
            </a:r>
            <a:r>
              <a:rPr lang="en-US" sz="3600" b="1" dirty="0"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 </a:t>
            </a:r>
            <a:r>
              <a:rPr lang="en-US" sz="3600" b="1" dirty="0" err="1"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زمینه</a:t>
            </a:r>
            <a:r>
              <a:rPr lang="en-US" sz="3600" b="1" dirty="0"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 </a:t>
            </a:r>
            <a:r>
              <a:rPr lang="en-US" sz="3600" b="1" dirty="0" err="1"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محلول</a:t>
            </a:r>
            <a:r>
              <a:rPr lang="en-US" sz="3600" b="1" dirty="0"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 </a:t>
            </a:r>
            <a:r>
              <a:rPr lang="en-US" sz="3600" b="1" dirty="0" err="1"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پاشی</a:t>
            </a:r>
            <a:endParaRPr lang="en-US" sz="3600" dirty="0"/>
          </a:p>
        </p:txBody>
      </p:sp>
      <p:sp>
        <p:nvSpPr>
          <p:cNvPr id="5" name="Text 2"/>
          <p:cNvSpPr/>
          <p:nvPr/>
        </p:nvSpPr>
        <p:spPr>
          <a:xfrm>
            <a:off x="3436501" y="4271605"/>
            <a:ext cx="2303383" cy="2626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050"/>
              </a:lnSpc>
              <a:buNone/>
            </a:pPr>
            <a:r>
              <a:rPr lang="en-US" sz="2400" b="1" dirty="0"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محلول پاشی پس از برداشت</a:t>
            </a:r>
            <a:endParaRPr lang="en-US" sz="2400" dirty="0"/>
          </a:p>
        </p:txBody>
      </p:sp>
      <p:sp>
        <p:nvSpPr>
          <p:cNvPr id="6" name="Text 3"/>
          <p:cNvSpPr/>
          <p:nvPr/>
        </p:nvSpPr>
        <p:spPr>
          <a:xfrm>
            <a:off x="3383280" y="4635103"/>
            <a:ext cx="2493764" cy="21516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 rtl="1">
              <a:lnSpc>
                <a:spcPts val="2100"/>
              </a:lnSpc>
              <a:buNone/>
            </a:pPr>
            <a:r>
              <a:rPr lang="en-US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محلول پاشی ترکیبات آهن، روی و مس در سه زمان پس از برداشت، 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تورم</a:t>
            </a:r>
            <a:r>
              <a:rPr lang="en-US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جوانه</a:t>
            </a:r>
            <a:r>
              <a:rPr lang="fa-IR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‌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ها</a:t>
            </a:r>
            <a:r>
              <a:rPr lang="en-US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 و اردیبهشت ماه انجام 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شده</a:t>
            </a:r>
            <a:r>
              <a:rPr lang="en-US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است</a:t>
            </a:r>
            <a:r>
              <a:rPr lang="en-US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endParaRPr lang="fa-IR" sz="2000" b="1" dirty="0">
              <a:latin typeface="Nobile" pitchFamily="34" charset="0"/>
              <a:ea typeface="Nobile" pitchFamily="34" charset="-122"/>
              <a:cs typeface="Nobile" pitchFamily="34" charset="-120"/>
            </a:endParaRPr>
          </a:p>
          <a:p>
            <a:pPr marL="0" indent="0" algn="just" rtl="1">
              <a:lnSpc>
                <a:spcPts val="2100"/>
              </a:lnSpc>
              <a:buNone/>
            </a:pPr>
            <a:r>
              <a:rPr lang="fa-IR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ن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تایج</a:t>
            </a:r>
            <a:r>
              <a:rPr lang="en-US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 نشان می‌دهد که محلول پاشی پس از برداشت ۴۰ درصد و محلول پاشی در زمان 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تورم</a:t>
            </a:r>
            <a:r>
              <a:rPr lang="en-US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جوانه</a:t>
            </a:r>
            <a:r>
              <a:rPr lang="fa-IR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‌</a:t>
            </a:r>
            <a:r>
              <a:rPr lang="en-US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ها۶۰ </a:t>
            </a:r>
            <a:r>
              <a:rPr lang="fa-IR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درصد</a:t>
            </a:r>
            <a:r>
              <a:rPr lang="en-US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 افزایش عملکرد را موجب شده است.</a:t>
            </a:r>
            <a:endParaRPr lang="en-US" sz="2000" b="1" dirty="0"/>
          </a:p>
        </p:txBody>
      </p:sp>
      <p:sp>
        <p:nvSpPr>
          <p:cNvPr id="8" name="Text 4"/>
          <p:cNvSpPr/>
          <p:nvPr/>
        </p:nvSpPr>
        <p:spPr>
          <a:xfrm>
            <a:off x="6384369" y="4271605"/>
            <a:ext cx="2101453" cy="2626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050"/>
              </a:lnSpc>
              <a:buNone/>
            </a:pPr>
            <a:r>
              <a:rPr lang="en-US" sz="2400" b="1" dirty="0"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توصیه های محلول پاشی</a:t>
            </a:r>
            <a:endParaRPr lang="en-US" sz="2400" dirty="0"/>
          </a:p>
        </p:txBody>
      </p:sp>
      <p:sp>
        <p:nvSpPr>
          <p:cNvPr id="9" name="Text 5"/>
          <p:cNvSpPr/>
          <p:nvPr/>
        </p:nvSpPr>
        <p:spPr>
          <a:xfrm>
            <a:off x="6129218" y="4635103"/>
            <a:ext cx="2493764" cy="134481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just" rtl="1">
              <a:lnSpc>
                <a:spcPts val="2100"/>
              </a:lnSpc>
            </a:pPr>
            <a:r>
              <a:rPr lang="en-US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محلول پاشی هم پس از برداشت و هم در زمان 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تورم</a:t>
            </a:r>
            <a:r>
              <a:rPr lang="en-US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جوانه</a:t>
            </a:r>
            <a:r>
              <a:rPr lang="fa-IR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‌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ها</a:t>
            </a:r>
            <a:r>
              <a:rPr lang="en-US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توصیه</a:t>
            </a:r>
            <a:r>
              <a:rPr lang="en-US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می‌شود</a:t>
            </a:r>
            <a:r>
              <a:rPr lang="fa-IR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.</a:t>
            </a:r>
            <a:r>
              <a:rPr lang="en-US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endParaRPr lang="fa-IR" sz="2000" b="1" dirty="0">
              <a:latin typeface="Nobile" pitchFamily="34" charset="0"/>
              <a:ea typeface="Nobile" pitchFamily="34" charset="-122"/>
              <a:cs typeface="Nobile" pitchFamily="34" charset="-120"/>
            </a:endParaRPr>
          </a:p>
          <a:p>
            <a:pPr algn="just" rtl="1">
              <a:lnSpc>
                <a:spcPts val="2100"/>
              </a:lnSpc>
            </a:pPr>
            <a:r>
              <a:rPr lang="fa-IR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ا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گر</a:t>
            </a:r>
            <a:r>
              <a:rPr lang="en-US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 باغداران امکان محلول پاشی در زمان 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تورم</a:t>
            </a:r>
            <a:r>
              <a:rPr lang="en-US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جوانه</a:t>
            </a:r>
            <a:r>
              <a:rPr lang="fa-IR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‌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ها</a:t>
            </a:r>
            <a:r>
              <a:rPr lang="en-US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 را ندارند، پس از برداشت حتما آن را انجام دهند.</a:t>
            </a:r>
            <a:endParaRPr lang="en-US" sz="2000" b="1" dirty="0"/>
          </a:p>
        </p:txBody>
      </p:sp>
      <p:sp>
        <p:nvSpPr>
          <p:cNvPr id="11" name="Text 6"/>
          <p:cNvSpPr/>
          <p:nvPr/>
        </p:nvSpPr>
        <p:spPr>
          <a:xfrm>
            <a:off x="9130427" y="4271724"/>
            <a:ext cx="2101453" cy="2626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050"/>
              </a:lnSpc>
              <a:buNone/>
            </a:pPr>
            <a:r>
              <a:rPr lang="en-US" sz="2400" b="1" dirty="0"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استفاده از عنصر بور</a:t>
            </a:r>
            <a:endParaRPr lang="en-US" sz="2400" dirty="0"/>
          </a:p>
        </p:txBody>
      </p:sp>
      <p:sp>
        <p:nvSpPr>
          <p:cNvPr id="12" name="Text 7"/>
          <p:cNvSpPr/>
          <p:nvPr/>
        </p:nvSpPr>
        <p:spPr>
          <a:xfrm>
            <a:off x="8875157" y="4635222"/>
            <a:ext cx="2857500" cy="29585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 rtl="1">
              <a:lnSpc>
                <a:spcPts val="2100"/>
              </a:lnSpc>
              <a:buNone/>
            </a:pPr>
            <a:r>
              <a:rPr lang="en-US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بور در داخل گیاه پسته 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حرکت</a:t>
            </a:r>
            <a:r>
              <a:rPr lang="en-US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نمی‌کند</a:t>
            </a:r>
            <a:r>
              <a:rPr lang="en-US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 گاهی میزان بور در برگ تا ۱۰۰۰ پی پی ام می‌رسد که نشان دهنده سمیت 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شدید</a:t>
            </a:r>
            <a:r>
              <a:rPr lang="en-US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است</a:t>
            </a:r>
            <a:r>
              <a:rPr lang="fa-IR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.</a:t>
            </a:r>
            <a:endParaRPr lang="en-US" sz="2000" b="1" dirty="0">
              <a:latin typeface="Nobile" pitchFamily="34" charset="0"/>
              <a:ea typeface="Nobile" pitchFamily="34" charset="-122"/>
              <a:cs typeface="Nobile" pitchFamily="34" charset="-120"/>
            </a:endParaRPr>
          </a:p>
          <a:p>
            <a:pPr marL="0" indent="0" algn="just" rtl="1">
              <a:lnSpc>
                <a:spcPts val="2100"/>
              </a:lnSpc>
              <a:buNone/>
            </a:pPr>
            <a:r>
              <a:rPr lang="en-US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 با این حال، به دلیل عدم حرکت بور از برگ به سمت جوانه‌های گل و یا خوشه، غلظت بور در 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این</a:t>
            </a:r>
            <a:r>
              <a:rPr lang="en-US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اندام</a:t>
            </a:r>
            <a:r>
              <a:rPr lang="fa-IR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‌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ها</a:t>
            </a:r>
            <a:r>
              <a:rPr lang="en-US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 کمتر از حد 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بهینه</a:t>
            </a:r>
            <a:r>
              <a:rPr lang="en-US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است</a:t>
            </a:r>
            <a:r>
              <a:rPr lang="fa-IR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.</a:t>
            </a:r>
            <a:endParaRPr lang="en-US" sz="2000" b="1" dirty="0">
              <a:latin typeface="Nobile" pitchFamily="34" charset="0"/>
              <a:ea typeface="Nobile" pitchFamily="34" charset="-122"/>
              <a:cs typeface="Nobile" pitchFamily="34" charset="-120"/>
            </a:endParaRPr>
          </a:p>
          <a:p>
            <a:pPr marL="0" indent="0" algn="just" rtl="1">
              <a:lnSpc>
                <a:spcPts val="2100"/>
              </a:lnSpc>
              <a:buNone/>
            </a:pPr>
            <a:r>
              <a:rPr lang="en-US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 گیاه با مشکل کمبود بور مواجه می‌شود. بنابراین، در محلول پاشی پس از برداشت و میوه نشینی در زمان 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تورم</a:t>
            </a:r>
            <a:r>
              <a:rPr lang="en-US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جوانه</a:t>
            </a:r>
            <a:r>
              <a:rPr lang="fa-IR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‌</a:t>
            </a:r>
            <a:r>
              <a:rPr lang="en-US" sz="2000" b="1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ها</a:t>
            </a:r>
            <a:r>
              <a:rPr lang="en-US" sz="20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، بور به محلول اضافه شود.</a:t>
            </a:r>
            <a:endParaRPr lang="en-US" sz="2000" b="1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3463" y="2356973"/>
            <a:ext cx="2642610" cy="148646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12294" y="2431180"/>
            <a:ext cx="2510688" cy="141226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9203" y="2243242"/>
            <a:ext cx="2857500" cy="16002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9377" y="480060"/>
            <a:ext cx="13245737" cy="7841099"/>
          </a:xfrm>
          <a:prstGeom prst="roundRect">
            <a:avLst>
              <a:gd name="adj" fmla="val 2667"/>
            </a:avLst>
          </a:prstGeom>
          <a:solidFill>
            <a:srgbClr val="FAFFFA"/>
          </a:solidFill>
          <a:ln/>
          <a:effectLst>
            <a:outerShdw dist="72390" dir="2700000" algn="bl" rotWithShape="0">
              <a:srgbClr val="4A644E">
                <a:alpha val="100000"/>
              </a:srgbClr>
            </a:outerShdw>
          </a:effectLst>
        </p:spPr>
      </p:sp>
      <p:sp>
        <p:nvSpPr>
          <p:cNvPr id="3" name="Text 1"/>
          <p:cNvSpPr/>
          <p:nvPr/>
        </p:nvSpPr>
        <p:spPr>
          <a:xfrm>
            <a:off x="4192667" y="633808"/>
            <a:ext cx="6244947" cy="4537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550"/>
              </a:lnSpc>
              <a:buNone/>
            </a:pPr>
            <a:r>
              <a:rPr lang="en-US" sz="4000" b="1" dirty="0"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اهمیت عنصر مس و زمان بندی محلول پاشی</a:t>
            </a:r>
            <a:endParaRPr lang="en-US" sz="4000" dirty="0"/>
          </a:p>
        </p:txBody>
      </p:sp>
      <p:sp>
        <p:nvSpPr>
          <p:cNvPr id="5" name="Text 2"/>
          <p:cNvSpPr/>
          <p:nvPr/>
        </p:nvSpPr>
        <p:spPr>
          <a:xfrm>
            <a:off x="2501529" y="3722370"/>
            <a:ext cx="1814989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750"/>
              </a:lnSpc>
              <a:buNone/>
            </a:pPr>
            <a:r>
              <a:rPr lang="en-US" sz="150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نقش مس در گرده افشانی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2030926" y="4036219"/>
            <a:ext cx="2756194" cy="2324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 rtl="1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مس به عنوان آنتی اکسیدان در گیاهان نقش دارد و در متابولیسم آنها دخیل است. در زمان گرده افشانی، محفظه گرده ها باید چوبی شود تا گرده ها </a:t>
            </a:r>
            <a:r>
              <a:rPr lang="en-US" sz="1500" b="1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آزاد شوند.</a:t>
            </a:r>
          </a:p>
          <a:p>
            <a:pPr marL="0" indent="0" algn="just" rtl="1">
              <a:lnSpc>
                <a:spcPts val="1800"/>
              </a:lnSpc>
              <a:buNone/>
            </a:pPr>
            <a:r>
              <a:rPr lang="en-US" sz="1500" b="1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در </a:t>
            </a:r>
            <a:r>
              <a:rPr lang="en-US" sz="1500" b="1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گیاهانی که با کمبود مس مواجه هستند، این محفظه غضروفی می شود و گرده ها به خوبی آزاد نمی شوند. بنابراین، استفاده از ترکیبات حاوی مس به ویژه کلاتها در تشکیل میوه موثر است.</a:t>
            </a:r>
            <a:endParaRPr lang="en-US" sz="1500" b="1" dirty="0"/>
          </a:p>
        </p:txBody>
      </p:sp>
      <p:sp>
        <p:nvSpPr>
          <p:cNvPr id="8" name="Text 4"/>
          <p:cNvSpPr/>
          <p:nvPr/>
        </p:nvSpPr>
        <p:spPr>
          <a:xfrm>
            <a:off x="6714683" y="3722489"/>
            <a:ext cx="1814989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750"/>
              </a:lnSpc>
              <a:buNone/>
            </a:pPr>
            <a:r>
              <a:rPr lang="en-US" sz="150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زمان بندی محلول پاشی</a:t>
            </a:r>
            <a:endParaRPr lang="en-US" sz="1500" dirty="0"/>
          </a:p>
        </p:txBody>
      </p:sp>
      <p:sp>
        <p:nvSpPr>
          <p:cNvPr id="9" name="Text 5"/>
          <p:cNvSpPr/>
          <p:nvPr/>
        </p:nvSpPr>
        <p:spPr>
          <a:xfrm>
            <a:off x="5329646" y="4036338"/>
            <a:ext cx="4585063" cy="2788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 rtl="1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محلول پاشی در زمان تورم جوانه ها ۲۰ درصد اثر بهتری نسبت به محلول پاشی پس از </a:t>
            </a:r>
            <a:r>
              <a:rPr lang="en-US" sz="1500" b="1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برداشت دارد.</a:t>
            </a:r>
          </a:p>
          <a:p>
            <a:pPr marL="0" indent="0" algn="just" rtl="1">
              <a:lnSpc>
                <a:spcPts val="1800"/>
              </a:lnSpc>
              <a:buNone/>
            </a:pPr>
            <a:r>
              <a:rPr lang="en-US" sz="1500" b="1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1500" b="1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در باغ های کوچک</a:t>
            </a:r>
            <a:r>
              <a:rPr lang="en-US" sz="1500" b="1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، محلولپاشی </a:t>
            </a:r>
            <a:r>
              <a:rPr lang="en-US" sz="1500" b="1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در زمان تورم جوانه ها توصیه </a:t>
            </a:r>
            <a:r>
              <a:rPr lang="en-US" sz="1500" b="1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می شود.</a:t>
            </a:r>
          </a:p>
          <a:p>
            <a:pPr marL="0" indent="0" algn="just" rtl="1">
              <a:lnSpc>
                <a:spcPts val="1800"/>
              </a:lnSpc>
              <a:buNone/>
            </a:pPr>
            <a:r>
              <a:rPr lang="en-US" sz="1500" b="1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1500" b="1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در باغ های بزرگ</a:t>
            </a:r>
            <a:r>
              <a:rPr lang="en-US" sz="1500" b="1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، محلولپاشی در پاییز)هنگامی که ۵۰درصد </a:t>
            </a:r>
            <a:r>
              <a:rPr lang="en-US" sz="1500" b="1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برگها ریزش </a:t>
            </a:r>
            <a:r>
              <a:rPr lang="en-US" sz="1500" b="1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کرده اند( </a:t>
            </a:r>
            <a:r>
              <a:rPr lang="en-US" sz="1500" b="1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برای بخش هایی با پتک جوانه زایشی کمتر و در زمان تورم جوانه ها برای بخش هایی با پتک بهتر توصیه </a:t>
            </a:r>
            <a:r>
              <a:rPr lang="en-US" sz="1500" b="1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می شود.</a:t>
            </a:r>
          </a:p>
          <a:p>
            <a:pPr marL="0" indent="0" algn="just" rtl="1">
              <a:lnSpc>
                <a:spcPts val="1800"/>
              </a:lnSpc>
              <a:buNone/>
            </a:pPr>
            <a:r>
              <a:rPr lang="en-US" sz="1500" b="1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در </a:t>
            </a:r>
            <a:r>
              <a:rPr lang="en-US" sz="1500" b="1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مناطقی با احتمال بارندگی زیاد، محلول پاشی در پاییز انجام شود.</a:t>
            </a:r>
            <a:endParaRPr lang="en-US" sz="1500" b="1" dirty="0"/>
          </a:p>
        </p:txBody>
      </p:sp>
      <p:sp>
        <p:nvSpPr>
          <p:cNvPr id="11" name="Text 6"/>
          <p:cNvSpPr/>
          <p:nvPr/>
        </p:nvSpPr>
        <p:spPr>
          <a:xfrm>
            <a:off x="10665874" y="3722370"/>
            <a:ext cx="2153841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1750"/>
              </a:lnSpc>
              <a:buNone/>
            </a:pPr>
            <a:r>
              <a:rPr lang="en-US" sz="150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مصرف کلسیم در زمان های مختلف</a:t>
            </a:r>
            <a:endParaRPr lang="en-US" sz="1500" dirty="0"/>
          </a:p>
        </p:txBody>
      </p:sp>
      <p:sp>
        <p:nvSpPr>
          <p:cNvPr id="12" name="Text 7"/>
          <p:cNvSpPr/>
          <p:nvPr/>
        </p:nvSpPr>
        <p:spPr>
          <a:xfrm>
            <a:off x="10665874" y="4043482"/>
            <a:ext cx="2153841" cy="929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 rtl="1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استفاده از کلسیم در خرداد ماه، به ویژه در مناطق شور </a:t>
            </a:r>
            <a:r>
              <a:rPr lang="en-US" sz="1500" b="1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و قلیا</a:t>
            </a:r>
            <a:r>
              <a:rPr lang="fa-IR" sz="1500" b="1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یی</a:t>
            </a:r>
            <a:r>
              <a:rPr lang="en-US" sz="1500" b="1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، </a:t>
            </a:r>
            <a:r>
              <a:rPr lang="en-US" sz="1500" b="1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بر افزایش خصوصیات کمی و کیفی محصول تأثیر مثبت دارد.</a:t>
            </a:r>
            <a:endParaRPr lang="en-US" sz="1500" b="1" dirty="0"/>
          </a:p>
        </p:txBody>
      </p:sp>
      <p:sp>
        <p:nvSpPr>
          <p:cNvPr id="13" name="Text 8"/>
          <p:cNvSpPr/>
          <p:nvPr/>
        </p:nvSpPr>
        <p:spPr>
          <a:xfrm>
            <a:off x="1599463" y="5947505"/>
            <a:ext cx="10965564" cy="158972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 rtl="1">
              <a:buNone/>
            </a:pPr>
            <a:r>
              <a:rPr lang="en-US" sz="3200" dirty="0">
                <a:latin typeface="Nobile" pitchFamily="34" charset="0"/>
                <a:ea typeface="Nobile" pitchFamily="34" charset="-122"/>
                <a:cs typeface="Nobile" pitchFamily="34" charset="-120"/>
              </a:rPr>
              <a:t>این اسلاید اهمیت عنصر مس و زمان بندی محلول پاشی را </a:t>
            </a:r>
            <a:r>
              <a:rPr lang="en-US" sz="3200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توضیح</a:t>
            </a:r>
            <a:r>
              <a:rPr lang="en-US" sz="3200" dirty="0"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3200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می</a:t>
            </a:r>
            <a:r>
              <a:rPr lang="fa-IR" sz="3200" dirty="0">
                <a:latin typeface="Nobile" pitchFamily="34" charset="0"/>
                <a:ea typeface="Nobile" pitchFamily="34" charset="-122"/>
                <a:cs typeface="Nobile" pitchFamily="34" charset="-120"/>
              </a:rPr>
              <a:t>‌</a:t>
            </a:r>
            <a:r>
              <a:rPr lang="en-US" sz="3200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دهد</a:t>
            </a:r>
            <a:r>
              <a:rPr lang="fa-IR" sz="3200" dirty="0">
                <a:latin typeface="Nobile" pitchFamily="34" charset="0"/>
                <a:ea typeface="Nobile" pitchFamily="34" charset="-122"/>
                <a:cs typeface="Nobile" pitchFamily="34" charset="-120"/>
              </a:rPr>
              <a:t>.</a:t>
            </a:r>
            <a:r>
              <a:rPr lang="en-US" sz="3200" dirty="0">
                <a:latin typeface="Nobile" pitchFamily="34" charset="0"/>
                <a:ea typeface="Nobile" pitchFamily="34" charset="-122"/>
                <a:cs typeface="Nobile" pitchFamily="34" charset="-120"/>
              </a:rPr>
              <a:t> کمبود مس باعث چوبی نشدن </a:t>
            </a:r>
            <a:r>
              <a:rPr lang="en-US" sz="3200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محفظه</a:t>
            </a:r>
            <a:r>
              <a:rPr lang="en-US" sz="3200" dirty="0"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3200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گرده</a:t>
            </a:r>
            <a:r>
              <a:rPr lang="fa-IR" sz="3200" dirty="0">
                <a:latin typeface="Nobile" pitchFamily="34" charset="0"/>
                <a:ea typeface="Nobile" pitchFamily="34" charset="-122"/>
                <a:cs typeface="Nobile" pitchFamily="34" charset="-120"/>
              </a:rPr>
              <a:t>‌</a:t>
            </a:r>
            <a:r>
              <a:rPr lang="en-US" sz="3200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ها</a:t>
            </a:r>
            <a:r>
              <a:rPr lang="en-US" sz="3200" dirty="0">
                <a:latin typeface="Nobile" pitchFamily="34" charset="0"/>
                <a:ea typeface="Nobile" pitchFamily="34" charset="-122"/>
                <a:cs typeface="Nobile" pitchFamily="34" charset="-120"/>
              </a:rPr>
              <a:t> و عدم آزاد </a:t>
            </a:r>
            <a:r>
              <a:rPr lang="en-US" sz="3200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شدن</a:t>
            </a:r>
            <a:r>
              <a:rPr lang="en-US" sz="3200" dirty="0"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3200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گرده</a:t>
            </a:r>
            <a:r>
              <a:rPr lang="fa-IR" sz="3200" dirty="0">
                <a:latin typeface="Nobile" pitchFamily="34" charset="0"/>
                <a:ea typeface="Nobile" pitchFamily="34" charset="-122"/>
                <a:cs typeface="Nobile" pitchFamily="34" charset="-120"/>
              </a:rPr>
              <a:t>‌</a:t>
            </a:r>
            <a:r>
              <a:rPr lang="en-US" sz="3200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ها</a:t>
            </a:r>
            <a:r>
              <a:rPr lang="en-US" sz="3200" dirty="0">
                <a:latin typeface="Nobile" pitchFamily="34" charset="0"/>
                <a:ea typeface="Nobile" pitchFamily="34" charset="-122"/>
                <a:cs typeface="Nobile" pitchFamily="34" charset="-120"/>
              </a:rPr>
              <a:t> م</a:t>
            </a:r>
            <a:r>
              <a:rPr lang="fa-IR" sz="3200" dirty="0">
                <a:latin typeface="Nobile" pitchFamily="34" charset="0"/>
                <a:ea typeface="Nobile" pitchFamily="34" charset="-122"/>
                <a:cs typeface="Nobile" pitchFamily="34" charset="-120"/>
              </a:rPr>
              <a:t>ی‌</a:t>
            </a:r>
            <a:r>
              <a:rPr lang="en-US" sz="3200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شود</a:t>
            </a:r>
            <a:r>
              <a:rPr lang="en-US" sz="3200" dirty="0">
                <a:latin typeface="Nobile" pitchFamily="34" charset="0"/>
                <a:ea typeface="Nobile" pitchFamily="34" charset="-122"/>
                <a:cs typeface="Nobile" pitchFamily="34" charset="-120"/>
              </a:rPr>
              <a:t>. محلول پاشی در زمان </a:t>
            </a:r>
            <a:r>
              <a:rPr lang="en-US" sz="3200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تورم</a:t>
            </a:r>
            <a:r>
              <a:rPr lang="en-US" sz="3200" dirty="0"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3200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جوانه</a:t>
            </a:r>
            <a:r>
              <a:rPr lang="fa-IR" sz="3200" dirty="0">
                <a:latin typeface="Nobile" pitchFamily="34" charset="0"/>
                <a:ea typeface="Nobile" pitchFamily="34" charset="-122"/>
                <a:cs typeface="Nobile" pitchFamily="34" charset="-120"/>
              </a:rPr>
              <a:t>‌</a:t>
            </a:r>
            <a:r>
              <a:rPr lang="en-US" sz="3200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ها</a:t>
            </a:r>
            <a:r>
              <a:rPr lang="en-US" sz="3200" dirty="0"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3200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توصیه</a:t>
            </a:r>
            <a:r>
              <a:rPr lang="en-US" sz="3200" dirty="0"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3200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می</a:t>
            </a:r>
            <a:r>
              <a:rPr lang="fa-IR" sz="3200" dirty="0">
                <a:latin typeface="Nobile" pitchFamily="34" charset="0"/>
                <a:ea typeface="Nobile" pitchFamily="34" charset="-122"/>
                <a:cs typeface="Nobile" pitchFamily="34" charset="-120"/>
              </a:rPr>
              <a:t>‌</a:t>
            </a:r>
            <a:r>
              <a:rPr lang="en-US" sz="3200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شود</a:t>
            </a:r>
            <a:r>
              <a:rPr lang="en-US" sz="3200" dirty="0">
                <a:latin typeface="Nobile" pitchFamily="34" charset="0"/>
                <a:ea typeface="Nobile" pitchFamily="34" charset="-122"/>
                <a:cs typeface="Nobile" pitchFamily="34" charset="-120"/>
              </a:rPr>
              <a:t> و </a:t>
            </a:r>
            <a:r>
              <a:rPr lang="en-US" sz="3200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در</a:t>
            </a:r>
            <a:r>
              <a:rPr lang="en-US" sz="3200" dirty="0"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3200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باغ</a:t>
            </a:r>
            <a:r>
              <a:rPr lang="fa-IR" sz="3200" dirty="0">
                <a:latin typeface="Nobile" pitchFamily="34" charset="0"/>
                <a:ea typeface="Nobile" pitchFamily="34" charset="-122"/>
                <a:cs typeface="Nobile" pitchFamily="34" charset="-120"/>
              </a:rPr>
              <a:t>‌</a:t>
            </a:r>
            <a:r>
              <a:rPr lang="en-US" sz="3200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های</a:t>
            </a:r>
            <a:r>
              <a:rPr lang="en-US" sz="3200" dirty="0">
                <a:latin typeface="Nobile" pitchFamily="34" charset="0"/>
                <a:ea typeface="Nobile" pitchFamily="34" charset="-122"/>
                <a:cs typeface="Nobile" pitchFamily="34" charset="-120"/>
              </a:rPr>
              <a:t> بزرگ، محلول پاشی در پاییز نیز قابل </a:t>
            </a:r>
            <a:r>
              <a:rPr lang="en-US" sz="3200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انجام</a:t>
            </a:r>
            <a:r>
              <a:rPr lang="en-US" sz="3200" dirty="0"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3200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اس</a:t>
            </a:r>
            <a:r>
              <a:rPr lang="fa-IR" sz="3200" dirty="0">
                <a:latin typeface="Nobile" pitchFamily="34" charset="0"/>
                <a:ea typeface="Nobile" pitchFamily="34" charset="-122"/>
                <a:cs typeface="Nobile" pitchFamily="34" charset="-120"/>
              </a:rPr>
              <a:t>ت</a:t>
            </a:r>
            <a:r>
              <a:rPr lang="en-US" sz="3200" dirty="0">
                <a:latin typeface="Nobile" pitchFamily="34" charset="0"/>
                <a:ea typeface="Nobile" pitchFamily="34" charset="-122"/>
                <a:cs typeface="Nobile" pitchFamily="34" charset="-120"/>
              </a:rPr>
              <a:t>.</a:t>
            </a:r>
            <a:r>
              <a:rPr lang="fa-IR" sz="3200" dirty="0"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3200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مصرف</a:t>
            </a:r>
            <a:r>
              <a:rPr lang="en-US" sz="3200" dirty="0">
                <a:latin typeface="Nobile" pitchFamily="34" charset="0"/>
                <a:ea typeface="Nobile" pitchFamily="34" charset="-122"/>
                <a:cs typeface="Nobile" pitchFamily="34" charset="-120"/>
              </a:rPr>
              <a:t> کلسیم در خرداد ماه بر خصوصیات کمی و کیفی محصول تأثیر مثبت دارد.</a:t>
            </a:r>
            <a:endParaRPr lang="en-US" sz="3200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3719" y="1614615"/>
            <a:ext cx="4327182" cy="186516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0848" y="1487234"/>
            <a:ext cx="3813083" cy="19862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50577" y="1487234"/>
            <a:ext cx="2651727" cy="19862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2" grpId="0" animBg="1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677591" y="243840"/>
            <a:ext cx="11275219" cy="7771805"/>
          </a:xfrm>
          <a:prstGeom prst="roundRect">
            <a:avLst>
              <a:gd name="adj" fmla="val 3833"/>
            </a:avLst>
          </a:prstGeom>
          <a:solidFill>
            <a:srgbClr val="FAFFFA"/>
          </a:solidFill>
          <a:ln/>
          <a:effectLst>
            <a:outerShdw dist="102870" dir="2700000" algn="bl" rotWithShape="0">
              <a:srgbClr val="4A644E">
                <a:alpha val="100000"/>
              </a:srgbClr>
            </a:outerShdw>
          </a:effectLst>
        </p:spPr>
      </p:sp>
      <p:sp>
        <p:nvSpPr>
          <p:cNvPr id="3" name="Text 1"/>
          <p:cNvSpPr/>
          <p:nvPr/>
        </p:nvSpPr>
        <p:spPr>
          <a:xfrm>
            <a:off x="2688992" y="812721"/>
            <a:ext cx="9118997" cy="646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050"/>
              </a:lnSpc>
              <a:buNone/>
            </a:pPr>
            <a:r>
              <a:rPr lang="en-US" sz="4050" b="1" dirty="0"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بهبود کیفیت میوه پسته با محلول‌پاشی کلسیم</a:t>
            </a:r>
            <a:endParaRPr lang="en-US" sz="405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1610" y="1872972"/>
            <a:ext cx="3068836" cy="1896666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2401610" y="4028242"/>
            <a:ext cx="3068836" cy="6465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 rtl="1">
              <a:lnSpc>
                <a:spcPts val="2500"/>
              </a:lnSpc>
              <a:buNone/>
            </a:pPr>
            <a:r>
              <a:rPr lang="en-US" sz="2400" b="1" dirty="0"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مقاومت در برابر لکه پوست استخوانی</a:t>
            </a:r>
            <a:endParaRPr lang="en-US" sz="2400" dirty="0"/>
          </a:p>
        </p:txBody>
      </p:sp>
      <p:sp>
        <p:nvSpPr>
          <p:cNvPr id="6" name="Text 3"/>
          <p:cNvSpPr/>
          <p:nvPr/>
        </p:nvSpPr>
        <p:spPr>
          <a:xfrm>
            <a:off x="2401610" y="4798814"/>
            <a:ext cx="3068836" cy="26479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 rtl="1">
              <a:lnSpc>
                <a:spcPts val="2600"/>
              </a:lnSpc>
              <a:buNone/>
            </a:pPr>
            <a:r>
              <a:rPr lang="en-US" sz="2400" dirty="0">
                <a:latin typeface="Nobile" pitchFamily="34" charset="0"/>
                <a:ea typeface="Nobile" pitchFamily="34" charset="-122"/>
                <a:cs typeface="Nobile" pitchFamily="34" charset="-120"/>
              </a:rPr>
              <a:t>محلول‌پاشی کلسیم در طول فصل رشد پسته، نقش مهمی در بهبود کیفیت میوه‌ها دارد. </a:t>
            </a:r>
            <a:r>
              <a:rPr lang="fa-IR" sz="2400" dirty="0"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2400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این</a:t>
            </a:r>
            <a:r>
              <a:rPr lang="en-US" sz="2400" dirty="0">
                <a:latin typeface="Nobile" pitchFamily="34" charset="0"/>
                <a:ea typeface="Nobile" pitchFamily="34" charset="-122"/>
                <a:cs typeface="Nobile" pitchFamily="34" charset="-120"/>
              </a:rPr>
              <a:t> روش به افزایش مقاومت پوست در برابر لکه پوست استخوانی، افزایش درصد مغز، بهبود رنگ و طعم، و در نهایت، افزایش کیفیت کلی محصول کمک می‌کند.</a:t>
            </a:r>
            <a:endParaRPr lang="en-US" sz="240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80723" y="1872972"/>
            <a:ext cx="3068836" cy="1896666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6041983" y="4028242"/>
            <a:ext cx="2586038" cy="3232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 rtl="1">
              <a:lnSpc>
                <a:spcPts val="2500"/>
              </a:lnSpc>
              <a:buNone/>
            </a:pPr>
            <a:r>
              <a:rPr lang="en-US" sz="2800" b="1" dirty="0"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افزایش درصد مغز</a:t>
            </a:r>
            <a:endParaRPr lang="en-US" sz="2800" dirty="0"/>
          </a:p>
        </p:txBody>
      </p:sp>
      <p:sp>
        <p:nvSpPr>
          <p:cNvPr id="9" name="Text 5"/>
          <p:cNvSpPr/>
          <p:nvPr/>
        </p:nvSpPr>
        <p:spPr>
          <a:xfrm>
            <a:off x="5780723" y="4833002"/>
            <a:ext cx="3068836" cy="13239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 rtl="1">
              <a:lnSpc>
                <a:spcPts val="2600"/>
              </a:lnSpc>
              <a:buNone/>
            </a:pPr>
            <a:r>
              <a:rPr lang="en-US" sz="2400" dirty="0">
                <a:latin typeface="Nobile" pitchFamily="34" charset="0"/>
                <a:ea typeface="Nobile" pitchFamily="34" charset="-122"/>
                <a:cs typeface="Nobile" pitchFamily="34" charset="-120"/>
              </a:rPr>
              <a:t>کلسیم در تشکیل و استحکام دیواره سلولی و همچنین در فرآیندهای فیزیولوژیکی مانند فتوسنتز و تنفس نقش دارد.</a:t>
            </a:r>
            <a:endParaRPr lang="en-US" sz="240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59835" y="1872972"/>
            <a:ext cx="3068836" cy="1896666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9421095" y="4028242"/>
            <a:ext cx="2586038" cy="3232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 rtl="1">
              <a:lnSpc>
                <a:spcPts val="2500"/>
              </a:lnSpc>
              <a:buNone/>
            </a:pPr>
            <a:r>
              <a:rPr lang="en-US" sz="2800" b="1" dirty="0"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بهبود رنگ و طعم</a:t>
            </a:r>
            <a:endParaRPr lang="en-US" sz="2800" dirty="0"/>
          </a:p>
        </p:txBody>
      </p:sp>
      <p:sp>
        <p:nvSpPr>
          <p:cNvPr id="12" name="Text 7"/>
          <p:cNvSpPr/>
          <p:nvPr/>
        </p:nvSpPr>
        <p:spPr>
          <a:xfrm>
            <a:off x="9159835" y="4833002"/>
            <a:ext cx="3068836" cy="198596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 rtl="1">
              <a:lnSpc>
                <a:spcPts val="2600"/>
              </a:lnSpc>
              <a:buNone/>
            </a:pPr>
            <a:r>
              <a:rPr lang="en-US" sz="2400" dirty="0">
                <a:latin typeface="Nobile" pitchFamily="34" charset="0"/>
                <a:ea typeface="Nobile" pitchFamily="34" charset="-122"/>
                <a:cs typeface="Nobile" pitchFamily="34" charset="-120"/>
              </a:rPr>
              <a:t>محلول‌پاشی در زمان مناسب و با غلظت صحیح، جذب کلسیم توسط درخت را افزایش می‌دهد. </a:t>
            </a:r>
            <a:r>
              <a:rPr lang="fa-IR" sz="2400" dirty="0"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2400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برای</a:t>
            </a:r>
            <a:r>
              <a:rPr lang="en-US" sz="2400" dirty="0"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2400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بهترین</a:t>
            </a:r>
            <a:r>
              <a:rPr lang="en-US" sz="2400" dirty="0"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2400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نتیجه</a:t>
            </a:r>
            <a:r>
              <a:rPr lang="en-US" sz="2400" dirty="0"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2400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قبل</a:t>
            </a:r>
            <a:r>
              <a:rPr lang="en-US" sz="2400" dirty="0">
                <a:latin typeface="Nobile" pitchFamily="34" charset="0"/>
                <a:ea typeface="Nobile" pitchFamily="34" charset="-122"/>
                <a:cs typeface="Nobile" pitchFamily="34" charset="-120"/>
              </a:rPr>
              <a:t> از محلول‌پاشی، نیاز درخت به کلسیم از طریق آزمایش خاک مشخص شود.</a:t>
            </a:r>
            <a:endParaRPr lang="en-US" sz="24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370</TotalTime>
  <Words>1639</Words>
  <Application>Microsoft Office PowerPoint</Application>
  <PresentationFormat>Custom</PresentationFormat>
  <Paragraphs>91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Fraunces Extra Bold</vt:lpstr>
      <vt:lpstr>Nobile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hp</cp:lastModifiedBy>
  <cp:revision>14</cp:revision>
  <dcterms:created xsi:type="dcterms:W3CDTF">2024-10-31T16:36:37Z</dcterms:created>
  <dcterms:modified xsi:type="dcterms:W3CDTF">2024-11-23T05:09:02Z</dcterms:modified>
</cp:coreProperties>
</file>