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6" r:id="rId2"/>
    <p:sldId id="258" r:id="rId3"/>
    <p:sldId id="262" r:id="rId4"/>
    <p:sldId id="259" r:id="rId5"/>
    <p:sldId id="266" r:id="rId6"/>
    <p:sldId id="301" r:id="rId7"/>
    <p:sldId id="270" r:id="rId8"/>
    <p:sldId id="257" r:id="rId9"/>
    <p:sldId id="264" r:id="rId10"/>
    <p:sldId id="295" r:id="rId11"/>
    <p:sldId id="283" r:id="rId12"/>
    <p:sldId id="279" r:id="rId13"/>
    <p:sldId id="280" r:id="rId14"/>
    <p:sldId id="296" r:id="rId15"/>
    <p:sldId id="274" r:id="rId16"/>
    <p:sldId id="275" r:id="rId17"/>
    <p:sldId id="261" r:id="rId18"/>
    <p:sldId id="271" r:id="rId19"/>
    <p:sldId id="284" r:id="rId20"/>
    <p:sldId id="299" r:id="rId21"/>
    <p:sldId id="287" r:id="rId22"/>
    <p:sldId id="300" r:id="rId23"/>
    <p:sldId id="285" r:id="rId24"/>
    <p:sldId id="286" r:id="rId25"/>
    <p:sldId id="288" r:id="rId26"/>
    <p:sldId id="290" r:id="rId27"/>
    <p:sldId id="291" r:id="rId28"/>
    <p:sldId id="305" r:id="rId29"/>
    <p:sldId id="304" r:id="rId30"/>
    <p:sldId id="282" r:id="rId31"/>
    <p:sldId id="292" r:id="rId32"/>
    <p:sldId id="281" r:id="rId33"/>
    <p:sldId id="302" r:id="rId34"/>
    <p:sldId id="303" r:id="rId35"/>
    <p:sldId id="260" r:id="rId36"/>
    <p:sldId id="267" r:id="rId37"/>
    <p:sldId id="297" r:id="rId38"/>
    <p:sldId id="298" r:id="rId39"/>
    <p:sldId id="294" r:id="rId40"/>
    <p:sldId id="277" r:id="rId41"/>
    <p:sldId id="30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38" autoAdjust="0"/>
    <p:restoredTop sz="94660"/>
  </p:normalViewPr>
  <p:slideViewPr>
    <p:cSldViewPr snapToGrid="0">
      <p:cViewPr varScale="1">
        <p:scale>
          <a:sx n="71" d="100"/>
          <a:sy n="71" d="100"/>
        </p:scale>
        <p:origin x="51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33A68F-1479-48FF-952B-22FC23C6CBF4}" type="datetimeFigureOut">
              <a:rPr lang="en-US" smtClean="0"/>
              <a:t>5/19/2024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1686D6-95E1-4E66-99D1-3266F158766A}" type="slidenum">
              <a:rPr lang="en-US" smtClean="0"/>
              <a:t>‹#›</a:t>
            </a:fld>
            <a:endParaRPr lang="en-US"/>
          </a:p>
        </p:txBody>
      </p:sp>
    </p:spTree>
    <p:extLst>
      <p:ext uri="{BB962C8B-B14F-4D97-AF65-F5344CB8AC3E}">
        <p14:creationId xmlns:p14="http://schemas.microsoft.com/office/powerpoint/2010/main" val="25369436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D641DD-48EE-46F1-8627-E1A71045D770}" type="datetimeFigureOut">
              <a:rPr lang="en-US" smtClean="0"/>
              <a:t>5/19/2024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DDE77-3AA0-4708-A04D-05EDE670C7AE}" type="slidenum">
              <a:rPr lang="en-US" smtClean="0"/>
              <a:t>‹#›</a:t>
            </a:fld>
            <a:endParaRPr lang="en-US"/>
          </a:p>
        </p:txBody>
      </p:sp>
    </p:spTree>
    <p:extLst>
      <p:ext uri="{BB962C8B-B14F-4D97-AF65-F5344CB8AC3E}">
        <p14:creationId xmlns:p14="http://schemas.microsoft.com/office/powerpoint/2010/main" val="367953961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8DDE77-3AA0-4708-A04D-05EDE670C7AE}" type="slidenum">
              <a:rPr lang="en-US" smtClean="0"/>
              <a:t>1</a:t>
            </a:fld>
            <a:endParaRPr lang="en-US"/>
          </a:p>
        </p:txBody>
      </p:sp>
    </p:spTree>
    <p:extLst>
      <p:ext uri="{BB962C8B-B14F-4D97-AF65-F5344CB8AC3E}">
        <p14:creationId xmlns:p14="http://schemas.microsoft.com/office/powerpoint/2010/main" val="3730959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8DDE77-3AA0-4708-A04D-05EDE670C7AE}" type="slidenum">
              <a:rPr lang="en-US" smtClean="0"/>
              <a:t>2</a:t>
            </a:fld>
            <a:endParaRPr lang="en-US"/>
          </a:p>
        </p:txBody>
      </p:sp>
    </p:spTree>
    <p:extLst>
      <p:ext uri="{BB962C8B-B14F-4D97-AF65-F5344CB8AC3E}">
        <p14:creationId xmlns:p14="http://schemas.microsoft.com/office/powerpoint/2010/main" val="4056857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F3B1EA-B134-440E-9DC4-3E600C9DF45E}" type="datetime1">
              <a:rPr lang="en-US" smtClean="0"/>
              <a:t>5/19/2024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2263767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D0B478-1043-420C-86FD-119D7560D9F5}" type="datetime1">
              <a:rPr lang="en-US" smtClean="0"/>
              <a:t>5/19/2024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949209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1FBF9C-686C-482A-84D0-83E997F5815D}" type="datetime1">
              <a:rPr lang="en-US" smtClean="0"/>
              <a:t>5/19/2024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428350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43DE47-D93B-44AE-9474-4BD11785CF60}" type="datetime1">
              <a:rPr lang="en-US" smtClean="0"/>
              <a:t>5/19/2024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2137460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3C54D9-9918-4655-A219-2BA424654825}" type="datetime1">
              <a:rPr lang="en-US" smtClean="0"/>
              <a:t>5/19/2024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2450505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2CB472-4B72-4993-A0BE-F22DAC0E0E75}" type="datetime1">
              <a:rPr lang="en-US" smtClean="0"/>
              <a:t>5/19/2024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2495661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D95CC6-8FE4-4582-A4B2-144596FB6578}" type="datetime1">
              <a:rPr lang="en-US" smtClean="0"/>
              <a:t>5/19/2024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43718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FDC49E-96D1-4401-80EA-F4A8EA7C392D}" type="datetime1">
              <a:rPr lang="en-US" smtClean="0"/>
              <a:t>5/19/2024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1183098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6F49AD-EE97-41B1-BFF2-4B4C029B69C1}" type="datetime1">
              <a:rPr lang="en-US" smtClean="0"/>
              <a:t>5/19/2024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2795164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A11694-16E8-4D35-93EC-2E1A707695B0}" type="datetime1">
              <a:rPr lang="en-US" smtClean="0"/>
              <a:t>5/19/2024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3938497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A02DA2-63C2-4506-801D-582E962E9AAA}" type="datetime1">
              <a:rPr lang="en-US" smtClean="0"/>
              <a:t>5/19/2024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FC6870-5E78-42E4-A4FB-2DB2B62E8621}" type="slidenum">
              <a:rPr lang="en-US" smtClean="0"/>
              <a:t>‹#›</a:t>
            </a:fld>
            <a:endParaRPr lang="en-US"/>
          </a:p>
        </p:txBody>
      </p:sp>
    </p:spTree>
    <p:extLst>
      <p:ext uri="{BB962C8B-B14F-4D97-AF65-F5344CB8AC3E}">
        <p14:creationId xmlns:p14="http://schemas.microsoft.com/office/powerpoint/2010/main" val="427749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BBC326-8D76-4465-8334-B71654440BB9}" type="datetime1">
              <a:rPr lang="en-US" smtClean="0"/>
              <a:t>5/19/2024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FC6870-5E78-42E4-A4FB-2DB2B62E8621}" type="slidenum">
              <a:rPr lang="en-US" smtClean="0"/>
              <a:t>‹#›</a:t>
            </a:fld>
            <a:endParaRPr lang="en-US"/>
          </a:p>
        </p:txBody>
      </p:sp>
    </p:spTree>
    <p:extLst>
      <p:ext uri="{BB962C8B-B14F-4D97-AF65-F5344CB8AC3E}">
        <p14:creationId xmlns:p14="http://schemas.microsoft.com/office/powerpoint/2010/main" val="67115192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20670" y="1737280"/>
            <a:ext cx="4267200" cy="1349853"/>
          </a:xfrm>
        </p:spPr>
        <p:txBody>
          <a:bodyPr/>
          <a:lstStyle/>
          <a:p>
            <a:r>
              <a:rPr lang="fa-IR" dirty="0" smtClean="0"/>
              <a:t>کودهای زیستی</a:t>
            </a:r>
            <a:endParaRPr lang="en-US" dirty="0"/>
          </a:p>
        </p:txBody>
      </p:sp>
      <p:sp>
        <p:nvSpPr>
          <p:cNvPr id="3" name="Subtitle 2"/>
          <p:cNvSpPr>
            <a:spLocks noGrp="1"/>
          </p:cNvSpPr>
          <p:nvPr>
            <p:ph type="subTitle" idx="1"/>
          </p:nvPr>
        </p:nvSpPr>
        <p:spPr>
          <a:xfrm>
            <a:off x="4054287" y="3313186"/>
            <a:ext cx="4199965" cy="1252103"/>
          </a:xfrm>
        </p:spPr>
        <p:txBody>
          <a:bodyPr>
            <a:noAutofit/>
          </a:bodyPr>
          <a:lstStyle/>
          <a:p>
            <a:r>
              <a:rPr lang="en-US" sz="4800" dirty="0" err="1" smtClean="0">
                <a:latin typeface="Times New Roman" panose="02020603050405020304" pitchFamily="18" charset="0"/>
                <a:cs typeface="Times New Roman" panose="02020603050405020304" pitchFamily="18" charset="0"/>
              </a:rPr>
              <a:t>Biofertilizer</a:t>
            </a:r>
            <a:endParaRPr lang="en-US" sz="48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68000" y="186280"/>
            <a:ext cx="1170513" cy="1015663"/>
          </a:xfrm>
          <a:prstGeom prst="rect">
            <a:avLst/>
          </a:prstGeom>
          <a:noFill/>
        </p:spPr>
        <p:txBody>
          <a:bodyPr wrap="none" rtlCol="0">
            <a:spAutoFit/>
          </a:bodyPr>
          <a:lstStyle/>
          <a:p>
            <a:r>
              <a:rPr lang="fa-IR" sz="6000" dirty="0" smtClean="0">
                <a:latin typeface="Arabic Typesetting" panose="03020402040406030203" pitchFamily="66" charset="-78"/>
                <a:cs typeface="Arabic Typesetting" panose="03020402040406030203" pitchFamily="66" charset="-78"/>
              </a:rPr>
              <a:t>یا رب</a:t>
            </a:r>
            <a:endParaRPr lang="en-US" sz="6000" dirty="0">
              <a:latin typeface="Arabic Typesetting" panose="03020402040406030203" pitchFamily="66" charset="-78"/>
              <a:cs typeface="Arabic Typesetting" panose="03020402040406030203" pitchFamily="66" charset="-78"/>
            </a:endParaRPr>
          </a:p>
        </p:txBody>
      </p:sp>
      <p:sp>
        <p:nvSpPr>
          <p:cNvPr id="6" name="Slide Number Placeholder 5"/>
          <p:cNvSpPr>
            <a:spLocks noGrp="1"/>
          </p:cNvSpPr>
          <p:nvPr>
            <p:ph type="sldNum" sz="quarter" idx="12"/>
          </p:nvPr>
        </p:nvSpPr>
        <p:spPr/>
        <p:txBody>
          <a:bodyPr/>
          <a:lstStyle/>
          <a:p>
            <a:fld id="{7FFC6870-5E78-42E4-A4FB-2DB2B62E8621}" type="slidenum">
              <a:rPr lang="en-US" smtClean="0"/>
              <a:t>1</a:t>
            </a:fld>
            <a:endParaRPr lang="en-US"/>
          </a:p>
        </p:txBody>
      </p:sp>
    </p:spTree>
    <p:extLst>
      <p:ext uri="{BB962C8B-B14F-4D97-AF65-F5344CB8AC3E}">
        <p14:creationId xmlns:p14="http://schemas.microsoft.com/office/powerpoint/2010/main" val="22118564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007" y="5034282"/>
            <a:ext cx="10515600" cy="974634"/>
          </a:xfrm>
        </p:spPr>
        <p:txBody>
          <a:bodyPr>
            <a:normAutofit/>
          </a:bodyPr>
          <a:lstStyle/>
          <a:p>
            <a:r>
              <a:rPr lang="fa-IR" sz="2600" dirty="0" smtClean="0">
                <a:solidFill>
                  <a:srgbClr val="FFFF00"/>
                </a:solidFill>
              </a:rPr>
              <a:t>Plant Growth Promoting Rhizobacteria</a:t>
            </a:r>
            <a:br>
              <a:rPr lang="fa-IR" sz="2600" dirty="0" smtClean="0">
                <a:solidFill>
                  <a:srgbClr val="FFFF00"/>
                </a:solidFill>
              </a:rPr>
            </a:br>
            <a:r>
              <a:rPr lang="fa-IR" sz="2600" dirty="0" smtClean="0">
                <a:solidFill>
                  <a:srgbClr val="FFFF00"/>
                </a:solidFill>
              </a:rPr>
              <a:t>Plant    Growth  Promoting Fungi</a:t>
            </a:r>
            <a:endParaRPr lang="fa-IR" sz="2600" dirty="0">
              <a:solidFill>
                <a:srgbClr val="FFFF00"/>
              </a:solidFill>
            </a:endParaRPr>
          </a:p>
        </p:txBody>
      </p:sp>
      <p:sp>
        <p:nvSpPr>
          <p:cNvPr id="3" name="Content Placeholder 2"/>
          <p:cNvSpPr>
            <a:spLocks noGrp="1"/>
          </p:cNvSpPr>
          <p:nvPr>
            <p:ph idx="1"/>
          </p:nvPr>
        </p:nvSpPr>
        <p:spPr>
          <a:xfrm>
            <a:off x="933866" y="682944"/>
            <a:ext cx="10515600" cy="4351338"/>
          </a:xfrm>
        </p:spPr>
        <p:txBody>
          <a:bodyPr>
            <a:normAutofit fontScale="92500"/>
          </a:bodyPr>
          <a:lstStyle/>
          <a:p>
            <a:pPr algn="just" rtl="1"/>
            <a:r>
              <a:rPr lang="fa-IR" dirty="0" smtClean="0">
                <a:cs typeface="B Nazanin" panose="00000400000000000000" pitchFamily="2" charset="-78"/>
              </a:rPr>
              <a:t>کودهای زیستی حاوی مواد نگهدارنده‏ای با جمعیت متراکم یک یا چند میکروارگانیسم مفید خاکزی و یا به صورت فراورده متابولیک این موجودات می‏باشند که به منظور بهبود حلصلخیزی خاک و عرضه مناسب عناصر غذایی مورد نیاز گیاه در یک سیستم کشاورزی پایدار به کار می‏روند.</a:t>
            </a:r>
          </a:p>
          <a:p>
            <a:pPr algn="just" rtl="1"/>
            <a:r>
              <a:rPr lang="fa-IR" dirty="0" smtClean="0">
                <a:cs typeface="B Nazanin" panose="00000400000000000000" pitchFamily="2" charset="-78"/>
              </a:rPr>
              <a:t>کودهای زیستی متشکل از باکتری‏ها و همچنین قارچ‏های مفیدی هستند که هر یک به‏منظور خاصی، مانند تثبیت نیتروژن و رهاسازی یون‏های فسفات، پتاسیم و آهن از ترکیبات نامحلول آن‏ها تولید می‏شوند.</a:t>
            </a:r>
          </a:p>
          <a:p>
            <a:pPr algn="just" rtl="1"/>
            <a:r>
              <a:rPr lang="fa-IR" dirty="0" smtClean="0">
                <a:cs typeface="B Nazanin" panose="00000400000000000000" pitchFamily="2" charset="-78"/>
              </a:rPr>
              <a:t>کودهای زیستی هنگامی که به بذر، سطح گیاه یا خاک اضافه می‏شوند، در ریزوسفر یا درون گیاه ساکن می‏شوند و رشد گیاه میزبان را به‏وسیله افزایش دسترسی یا عرضه مواد اولیه توسعه می‏دهند. </a:t>
            </a:r>
          </a:p>
          <a:p>
            <a:pPr algn="just" rtl="1"/>
            <a:r>
              <a:rPr lang="fa-IR" dirty="0" smtClean="0">
                <a:cs typeface="B Nazanin" panose="00000400000000000000" pitchFamily="2" charset="-78"/>
              </a:rPr>
              <a:t>انواع کودهای زیستی شامل باکتری‏های ریزوسفری محرک رشد گیاه (</a:t>
            </a:r>
            <a:r>
              <a:rPr lang="en-US" dirty="0" smtClean="0">
                <a:latin typeface="Times New Roman" panose="02020603050405020304" pitchFamily="18" charset="0"/>
                <a:cs typeface="Times New Roman" panose="02020603050405020304" pitchFamily="18" charset="0"/>
              </a:rPr>
              <a:t>PGPR</a:t>
            </a:r>
            <a:r>
              <a:rPr lang="fa-IR" dirty="0" smtClean="0">
                <a:cs typeface="B Nazanin" panose="00000400000000000000" pitchFamily="2" charset="-78"/>
              </a:rPr>
              <a:t>) و قارچ‏های ریزوسفری محرک رشد گیاه (</a:t>
            </a:r>
            <a:r>
              <a:rPr lang="en-US" dirty="0" smtClean="0">
                <a:latin typeface="Times New Roman" panose="02020603050405020304" pitchFamily="18" charset="0"/>
                <a:cs typeface="Times New Roman" panose="02020603050405020304" pitchFamily="18" charset="0"/>
              </a:rPr>
              <a:t>PGPF</a:t>
            </a:r>
            <a:r>
              <a:rPr lang="fa-IR" dirty="0" smtClean="0">
                <a:cs typeface="B Nazanin" panose="00000400000000000000" pitchFamily="2" charset="-78"/>
              </a:rPr>
              <a:t>) هستند.</a:t>
            </a:r>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10</a:t>
            </a:fld>
            <a:endParaRPr lang="en-US"/>
          </a:p>
        </p:txBody>
      </p:sp>
    </p:spTree>
    <p:extLst>
      <p:ext uri="{BB962C8B-B14F-4D97-AF65-F5344CB8AC3E}">
        <p14:creationId xmlns:p14="http://schemas.microsoft.com/office/powerpoint/2010/main" val="1638592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436" y="722966"/>
            <a:ext cx="11161058" cy="4351338"/>
          </a:xfrm>
        </p:spPr>
        <p:txBody>
          <a:bodyPr>
            <a:normAutofit/>
          </a:bodyPr>
          <a:lstStyle/>
          <a:p>
            <a:pPr marL="0" indent="0" algn="just" rtl="1">
              <a:buNone/>
            </a:pPr>
            <a:r>
              <a:rPr lang="fa-IR" dirty="0">
                <a:cs typeface="B Nazanin" panose="00000400000000000000" pitchFamily="2" charset="-78"/>
              </a:rPr>
              <a:t>استفاده </a:t>
            </a:r>
            <a:r>
              <a:rPr lang="fa-IR" dirty="0" smtClean="0">
                <a:cs typeface="B Nazanin" panose="00000400000000000000" pitchFamily="2" charset="-78"/>
              </a:rPr>
              <a:t>بی‏رویه </a:t>
            </a:r>
            <a:r>
              <a:rPr lang="fa-IR" dirty="0">
                <a:cs typeface="B Nazanin" panose="00000400000000000000" pitchFamily="2" charset="-78"/>
              </a:rPr>
              <a:t>از کودهای مصنوعی، </a:t>
            </a:r>
            <a:r>
              <a:rPr lang="fa-IR" dirty="0" smtClean="0">
                <a:cs typeface="B Nazanin" panose="00000400000000000000" pitchFamily="2" charset="-78"/>
              </a:rPr>
              <a:t>منجر به آلودگی خاک </a:t>
            </a:r>
            <a:r>
              <a:rPr lang="fa-IR" dirty="0">
                <a:cs typeface="B Nazanin" panose="00000400000000000000" pitchFamily="2" charset="-78"/>
              </a:rPr>
              <a:t>و </a:t>
            </a:r>
            <a:r>
              <a:rPr lang="fa-IR" dirty="0" smtClean="0">
                <a:cs typeface="B Nazanin" panose="00000400000000000000" pitchFamily="2" charset="-78"/>
              </a:rPr>
              <a:t>حوضه‏های </a:t>
            </a:r>
            <a:r>
              <a:rPr lang="fa-IR" dirty="0">
                <a:cs typeface="B Nazanin" panose="00000400000000000000" pitchFamily="2" charset="-78"/>
              </a:rPr>
              <a:t>آبریز، نابودی </a:t>
            </a:r>
            <a:r>
              <a:rPr lang="fa-IR" dirty="0" smtClean="0">
                <a:cs typeface="B Nazanin" panose="00000400000000000000" pitchFamily="2" charset="-78"/>
              </a:rPr>
              <a:t>میکروارگانیسم‏ها </a:t>
            </a:r>
            <a:r>
              <a:rPr lang="fa-IR" dirty="0">
                <a:cs typeface="B Nazanin" panose="00000400000000000000" pitchFamily="2" charset="-78"/>
              </a:rPr>
              <a:t>و حشرات مفید، حساسیت بیشتر گیاهان به </a:t>
            </a:r>
            <a:r>
              <a:rPr lang="fa-IR" dirty="0" smtClean="0">
                <a:cs typeface="B Nazanin" panose="00000400000000000000" pitchFamily="2" charset="-78"/>
              </a:rPr>
              <a:t>بیماری‏ها </a:t>
            </a:r>
            <a:r>
              <a:rPr lang="fa-IR" dirty="0">
                <a:cs typeface="B Nazanin" panose="00000400000000000000" pitchFamily="2" charset="-78"/>
              </a:rPr>
              <a:t>و کاهش حاصلخیزی خاک شده است</a:t>
            </a:r>
            <a:r>
              <a:rPr lang="fa-IR" dirty="0" smtClean="0">
                <a:cs typeface="B Nazanin" panose="00000400000000000000" pitchFamily="2" charset="-78"/>
              </a:rPr>
              <a:t>.</a:t>
            </a:r>
          </a:p>
          <a:p>
            <a:pPr marL="0" indent="0" algn="just" rtl="1">
              <a:buNone/>
            </a:pPr>
            <a:r>
              <a:rPr lang="fa-IR" dirty="0" smtClean="0">
                <a:cs typeface="B Nazanin" panose="00000400000000000000" pitchFamily="2" charset="-78"/>
              </a:rPr>
              <a:t>استفاده طولانی </a:t>
            </a:r>
            <a:r>
              <a:rPr lang="fa-IR" dirty="0">
                <a:cs typeface="B Nazanin" panose="00000400000000000000" pitchFamily="2" charset="-78"/>
              </a:rPr>
              <a:t>مدت از کودهای زیستی، مقرون به صرفه، سازگار با محیط زیست، کارآمدتر و </a:t>
            </a:r>
            <a:r>
              <a:rPr lang="fa-IR" dirty="0" smtClean="0">
                <a:cs typeface="B Nazanin" panose="00000400000000000000" pitchFamily="2" charset="-78"/>
              </a:rPr>
              <a:t>پربارتر از کودهای </a:t>
            </a:r>
            <a:r>
              <a:rPr lang="fa-IR" dirty="0">
                <a:cs typeface="B Nazanin" panose="00000400000000000000" pitchFamily="2" charset="-78"/>
              </a:rPr>
              <a:t>شیمیایی است، از طرفی دسترسی به کودهای بیولوژیک برای کشاورزان </a:t>
            </a:r>
            <a:r>
              <a:rPr lang="fa-IR" dirty="0" smtClean="0">
                <a:cs typeface="B Nazanin" panose="00000400000000000000" pitchFamily="2" charset="-78"/>
              </a:rPr>
              <a:t>خرده‏پا </a:t>
            </a:r>
            <a:r>
              <a:rPr lang="fa-IR" dirty="0">
                <a:cs typeface="B Nazanin" panose="00000400000000000000" pitchFamily="2" charset="-78"/>
              </a:rPr>
              <a:t>نسبت به </a:t>
            </a:r>
            <a:r>
              <a:rPr lang="fa-IR" dirty="0" smtClean="0">
                <a:cs typeface="B Nazanin" panose="00000400000000000000" pitchFamily="2" charset="-78"/>
              </a:rPr>
              <a:t>کودهای شیمیایی </a:t>
            </a:r>
            <a:r>
              <a:rPr lang="fa-IR" dirty="0">
                <a:cs typeface="B Nazanin" panose="00000400000000000000" pitchFamily="2" charset="-78"/>
              </a:rPr>
              <a:t>بهتر </a:t>
            </a:r>
            <a:r>
              <a:rPr lang="fa-IR" dirty="0" smtClean="0">
                <a:cs typeface="B Nazanin" panose="00000400000000000000" pitchFamily="2" charset="-78"/>
              </a:rPr>
              <a:t>است. </a:t>
            </a:r>
          </a:p>
        </p:txBody>
      </p:sp>
      <p:sp>
        <p:nvSpPr>
          <p:cNvPr id="5" name="Slide Number Placeholder 4"/>
          <p:cNvSpPr>
            <a:spLocks noGrp="1"/>
          </p:cNvSpPr>
          <p:nvPr>
            <p:ph type="sldNum" sz="quarter" idx="12"/>
          </p:nvPr>
        </p:nvSpPr>
        <p:spPr/>
        <p:txBody>
          <a:bodyPr/>
          <a:lstStyle/>
          <a:p>
            <a:fld id="{7FFC6870-5E78-42E4-A4FB-2DB2B62E8621}" type="slidenum">
              <a:rPr lang="en-US" smtClean="0"/>
              <a:t>11</a:t>
            </a:fld>
            <a:endParaRPr lang="en-US"/>
          </a:p>
        </p:txBody>
      </p:sp>
    </p:spTree>
    <p:extLst>
      <p:ext uri="{BB962C8B-B14F-4D97-AF65-F5344CB8AC3E}">
        <p14:creationId xmlns:p14="http://schemas.microsoft.com/office/powerpoint/2010/main" val="20743457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97778"/>
            <a:ext cx="10515600" cy="4351338"/>
          </a:xfrm>
        </p:spPr>
        <p:txBody>
          <a:bodyPr/>
          <a:lstStyle/>
          <a:p>
            <a:pPr marL="0" indent="0" algn="just" rtl="1">
              <a:buNone/>
            </a:pPr>
            <a:r>
              <a:rPr lang="fa-IR" dirty="0">
                <a:cs typeface="B Nazanin" panose="00000400000000000000" pitchFamily="2" charset="-78"/>
              </a:rPr>
              <a:t>کودهای زیستی نقش بسیار مهمی در بهبود حاصلخیزی خاک از طریق تثبیت نیتروژن اتمسفر به </a:t>
            </a:r>
            <a:r>
              <a:rPr lang="fa-IR" dirty="0" smtClean="0">
                <a:cs typeface="B Nazanin" panose="00000400000000000000" pitchFamily="2" charset="-78"/>
              </a:rPr>
              <a:t>وسیله‏ی </a:t>
            </a:r>
            <a:r>
              <a:rPr lang="fa-IR" dirty="0">
                <a:cs typeface="B Nazanin" panose="00000400000000000000" pitchFamily="2" charset="-78"/>
              </a:rPr>
              <a:t>همزیستی با ریشه گیاه یا به صورت آزادزی در خاک و همچنین از طریق محلول نمودن </a:t>
            </a:r>
            <a:r>
              <a:rPr lang="fa-IR" dirty="0" smtClean="0">
                <a:cs typeface="B Nazanin" panose="00000400000000000000" pitchFamily="2" charset="-78"/>
              </a:rPr>
              <a:t>فسفات‏های </a:t>
            </a:r>
            <a:r>
              <a:rPr lang="fa-IR" dirty="0">
                <a:cs typeface="B Nazanin" panose="00000400000000000000" pitchFamily="2" charset="-78"/>
              </a:rPr>
              <a:t>تثبیت شده و تولید عناصر مورد نیاز برای رشد در خاک، ایفا </a:t>
            </a:r>
            <a:r>
              <a:rPr lang="fa-IR" dirty="0" smtClean="0">
                <a:cs typeface="B Nazanin" panose="00000400000000000000" pitchFamily="2" charset="-78"/>
              </a:rPr>
              <a:t>می‏کنند.</a:t>
            </a:r>
          </a:p>
          <a:p>
            <a:pPr marL="0" indent="0" algn="just" rtl="1">
              <a:buNone/>
            </a:pPr>
            <a:r>
              <a:rPr lang="fa-IR" dirty="0" smtClean="0">
                <a:cs typeface="B Nazanin" panose="00000400000000000000" pitchFamily="2" charset="-78"/>
              </a:rPr>
              <a:t>در واقع </a:t>
            </a:r>
            <a:r>
              <a:rPr lang="fa-IR" dirty="0">
                <a:cs typeface="B Nazanin" panose="00000400000000000000" pitchFamily="2" charset="-78"/>
              </a:rPr>
              <a:t>کودهای بیولوژیکی توسط یک سیستم بیولوژیکی و </a:t>
            </a:r>
            <a:r>
              <a:rPr lang="fa-IR" dirty="0" smtClean="0">
                <a:cs typeface="B Nazanin" panose="00000400000000000000" pitchFamily="2" charset="-78"/>
              </a:rPr>
              <a:t>به‏طور </a:t>
            </a:r>
            <a:r>
              <a:rPr lang="fa-IR" dirty="0">
                <a:cs typeface="B Nazanin" panose="00000400000000000000" pitchFamily="2" charset="-78"/>
              </a:rPr>
              <a:t>طبیعی با متحرک کردن عناصر غذایی در خاک، دسترسی گیاهان به این عناصر را ارتقا </a:t>
            </a:r>
            <a:r>
              <a:rPr lang="fa-IR" dirty="0" smtClean="0">
                <a:cs typeface="B Nazanin" panose="00000400000000000000" pitchFamily="2" charset="-78"/>
              </a:rPr>
              <a:t>می‏دهند.</a:t>
            </a:r>
          </a:p>
          <a:p>
            <a:pPr marL="0" indent="0" algn="just" rtl="1">
              <a:buNone/>
            </a:pPr>
            <a:r>
              <a:rPr lang="fa-IR" dirty="0" smtClean="0">
                <a:solidFill>
                  <a:srgbClr val="FFFF00"/>
                </a:solidFill>
                <a:cs typeface="B Nazanin" panose="00000400000000000000" pitchFamily="2" charset="-78"/>
              </a:rPr>
              <a:t>باکتری‏های </a:t>
            </a:r>
            <a:r>
              <a:rPr lang="fa-IR" dirty="0">
                <a:solidFill>
                  <a:srgbClr val="FFFF00"/>
                </a:solidFill>
                <a:cs typeface="B Nazanin" panose="00000400000000000000" pitchFamily="2" charset="-78"/>
              </a:rPr>
              <a:t>آزادزی ریزوسفر </a:t>
            </a:r>
            <a:r>
              <a:rPr lang="fa-IR" dirty="0">
                <a:cs typeface="B Nazanin" panose="00000400000000000000" pitchFamily="2" charset="-78"/>
              </a:rPr>
              <a:t>را که </a:t>
            </a:r>
            <a:r>
              <a:rPr lang="fa-IR" dirty="0" smtClean="0">
                <a:cs typeface="B Nazanin" panose="00000400000000000000" pitchFamily="2" charset="-78"/>
              </a:rPr>
              <a:t>به‏طور </a:t>
            </a:r>
            <a:r>
              <a:rPr lang="fa-IR" dirty="0">
                <a:solidFill>
                  <a:srgbClr val="FFFF00"/>
                </a:solidFill>
                <a:cs typeface="B Nazanin" panose="00000400000000000000" pitchFamily="2" charset="-78"/>
              </a:rPr>
              <a:t>مستقیم و غیرمستقیم </a:t>
            </a:r>
            <a:r>
              <a:rPr lang="fa-IR" dirty="0">
                <a:cs typeface="B Nazanin" panose="00000400000000000000" pitchFamily="2" charset="-78"/>
              </a:rPr>
              <a:t>باعث بهبود رشد و </a:t>
            </a:r>
            <a:r>
              <a:rPr lang="fa-IR" dirty="0" smtClean="0">
                <a:cs typeface="B Nazanin" panose="00000400000000000000" pitchFamily="2" charset="-78"/>
              </a:rPr>
              <a:t>سلامت </a:t>
            </a:r>
            <a:r>
              <a:rPr lang="fa-IR" dirty="0">
                <a:cs typeface="B Nazanin" panose="00000400000000000000" pitchFamily="2" charset="-78"/>
              </a:rPr>
              <a:t>گیاه </a:t>
            </a:r>
            <a:r>
              <a:rPr lang="fa-IR" dirty="0" smtClean="0">
                <a:cs typeface="B Nazanin" panose="00000400000000000000" pitchFamily="2" charset="-78"/>
              </a:rPr>
              <a:t>می‏شوند</a:t>
            </a:r>
            <a:r>
              <a:rPr lang="fa-IR" dirty="0">
                <a:cs typeface="B Nazanin" panose="00000400000000000000" pitchFamily="2" charset="-78"/>
              </a:rPr>
              <a:t>، </a:t>
            </a:r>
            <a:r>
              <a:rPr lang="fa-IR" dirty="0" smtClean="0">
                <a:solidFill>
                  <a:srgbClr val="FFFF00"/>
                </a:solidFill>
                <a:cs typeface="B Nazanin" panose="00000400000000000000" pitchFamily="2" charset="-78"/>
              </a:rPr>
              <a:t>باکتری‏های </a:t>
            </a:r>
            <a:r>
              <a:rPr lang="fa-IR" dirty="0">
                <a:solidFill>
                  <a:srgbClr val="FFFF00"/>
                </a:solidFill>
                <a:cs typeface="B Nazanin" panose="00000400000000000000" pitchFamily="2" charset="-78"/>
              </a:rPr>
              <a:t>ریزوسفری محرک </a:t>
            </a:r>
            <a:r>
              <a:rPr lang="fa-IR" dirty="0" smtClean="0">
                <a:solidFill>
                  <a:srgbClr val="FFFF00"/>
                </a:solidFill>
                <a:cs typeface="B Nazanin" panose="00000400000000000000" pitchFamily="2" charset="-78"/>
              </a:rPr>
              <a:t>رشد </a:t>
            </a:r>
            <a:r>
              <a:rPr lang="fa-IR" dirty="0">
                <a:solidFill>
                  <a:srgbClr val="FFFF00"/>
                </a:solidFill>
                <a:cs typeface="B Nazanin" panose="00000400000000000000" pitchFamily="2" charset="-78"/>
              </a:rPr>
              <a:t>گیاه </a:t>
            </a:r>
            <a:r>
              <a:rPr lang="fa-IR" dirty="0" smtClean="0">
                <a:cs typeface="B Nazanin" panose="00000400000000000000" pitchFamily="2" charset="-78"/>
              </a:rPr>
              <a:t>می‏نامند.</a:t>
            </a:r>
          </a:p>
        </p:txBody>
      </p:sp>
      <p:sp>
        <p:nvSpPr>
          <p:cNvPr id="5" name="Slide Number Placeholder 4"/>
          <p:cNvSpPr>
            <a:spLocks noGrp="1"/>
          </p:cNvSpPr>
          <p:nvPr>
            <p:ph type="sldNum" sz="quarter" idx="12"/>
          </p:nvPr>
        </p:nvSpPr>
        <p:spPr/>
        <p:txBody>
          <a:bodyPr/>
          <a:lstStyle/>
          <a:p>
            <a:fld id="{7FFC6870-5E78-42E4-A4FB-2DB2B62E8621}" type="slidenum">
              <a:rPr lang="en-US" smtClean="0"/>
              <a:t>12</a:t>
            </a:fld>
            <a:endParaRPr lang="en-US"/>
          </a:p>
        </p:txBody>
      </p:sp>
    </p:spTree>
    <p:extLst>
      <p:ext uri="{BB962C8B-B14F-4D97-AF65-F5344CB8AC3E}">
        <p14:creationId xmlns:p14="http://schemas.microsoft.com/office/powerpoint/2010/main" val="10713809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2329" y="803649"/>
            <a:ext cx="10515600" cy="4351338"/>
          </a:xfrm>
        </p:spPr>
        <p:txBody>
          <a:bodyPr numCol="1"/>
          <a:lstStyle/>
          <a:p>
            <a:pPr algn="just" rtl="1">
              <a:buFont typeface="Wingdings" panose="05000000000000000000" pitchFamily="2" charset="2"/>
              <a:buChar char="v"/>
            </a:pPr>
            <a:r>
              <a:rPr lang="en-US" dirty="0" smtClean="0">
                <a:cs typeface="B Nazanin" panose="00000400000000000000" pitchFamily="2" charset="-78"/>
              </a:rPr>
              <a:t> </a:t>
            </a:r>
            <a:r>
              <a:rPr lang="fa-IR" dirty="0" smtClean="0">
                <a:solidFill>
                  <a:srgbClr val="FFFF00"/>
                </a:solidFill>
                <a:cs typeface="B Nazanin" panose="00000400000000000000" pitchFamily="2" charset="-78"/>
              </a:rPr>
              <a:t>در </a:t>
            </a:r>
            <a:r>
              <a:rPr lang="fa-IR" dirty="0">
                <a:solidFill>
                  <a:srgbClr val="FFFF00"/>
                </a:solidFill>
                <a:cs typeface="B Nazanin" panose="00000400000000000000" pitchFamily="2" charset="-78"/>
              </a:rPr>
              <a:t>روش غیرمستقیم</a:t>
            </a:r>
            <a:r>
              <a:rPr lang="fa-IR" dirty="0">
                <a:cs typeface="B Nazanin" panose="00000400000000000000" pitchFamily="2" charset="-78"/>
              </a:rPr>
              <a:t>، باکتری‏های محرک رشد با استفاده از مکانیسم‏های خاصی اثرات مضر بیمارگرهای گیاهی را تعدیل نموده به این طریق موجب افزایش رشد گیاه می‏شوند. </a:t>
            </a:r>
          </a:p>
          <a:p>
            <a:pPr marL="0" indent="0" algn="just" rtl="1">
              <a:buNone/>
            </a:pPr>
            <a:endParaRPr lang="en-US" dirty="0" smtClean="0">
              <a:cs typeface="B Nazanin" panose="00000400000000000000" pitchFamily="2" charset="-78"/>
            </a:endParaRPr>
          </a:p>
          <a:p>
            <a:pPr marL="0" indent="0" algn="just" rtl="1">
              <a:buNone/>
            </a:pPr>
            <a:endParaRPr lang="en-US" dirty="0" smtClean="0">
              <a:cs typeface="B Nazanin" panose="00000400000000000000" pitchFamily="2" charset="-78"/>
            </a:endParaRPr>
          </a:p>
          <a:p>
            <a:pPr algn="just" rtl="1">
              <a:buFont typeface="Wingdings" panose="05000000000000000000" pitchFamily="2" charset="2"/>
              <a:buChar char="v"/>
            </a:pPr>
            <a:r>
              <a:rPr lang="en-US" dirty="0" smtClean="0">
                <a:cs typeface="B Nazanin" panose="00000400000000000000" pitchFamily="2" charset="-78"/>
              </a:rPr>
              <a:t> </a:t>
            </a:r>
            <a:r>
              <a:rPr lang="fa-IR" dirty="0" smtClean="0">
                <a:solidFill>
                  <a:srgbClr val="FFFF00"/>
                </a:solidFill>
                <a:cs typeface="B Nazanin" panose="00000400000000000000" pitchFamily="2" charset="-78"/>
              </a:rPr>
              <a:t>در </a:t>
            </a:r>
            <a:r>
              <a:rPr lang="fa-IR" dirty="0">
                <a:solidFill>
                  <a:srgbClr val="FFFF00"/>
                </a:solidFill>
                <a:cs typeface="B Nazanin" panose="00000400000000000000" pitchFamily="2" charset="-78"/>
              </a:rPr>
              <a:t>روش مستقیم</a:t>
            </a:r>
            <a:r>
              <a:rPr lang="fa-IR" dirty="0">
                <a:cs typeface="B Nazanin" panose="00000400000000000000" pitchFamily="2" charset="-78"/>
              </a:rPr>
              <a:t>، این </a:t>
            </a:r>
            <a:r>
              <a:rPr lang="fa-IR" dirty="0" smtClean="0">
                <a:cs typeface="B Nazanin" panose="00000400000000000000" pitchFamily="2" charset="-78"/>
              </a:rPr>
              <a:t>باکتری‏ها </a:t>
            </a:r>
            <a:r>
              <a:rPr lang="fa-IR" dirty="0">
                <a:cs typeface="B Nazanin" panose="00000400000000000000" pitchFamily="2" charset="-78"/>
              </a:rPr>
              <a:t>با تثبیت آزادزی نیتروژن، تولید </a:t>
            </a:r>
            <a:r>
              <a:rPr lang="fa-IR" dirty="0" smtClean="0">
                <a:cs typeface="B Nazanin" panose="00000400000000000000" pitchFamily="2" charset="-78"/>
              </a:rPr>
              <a:t>متابولیت‏های </a:t>
            </a:r>
            <a:r>
              <a:rPr lang="fa-IR" dirty="0">
                <a:cs typeface="B Nazanin" panose="00000400000000000000" pitchFamily="2" charset="-78"/>
              </a:rPr>
              <a:t>موثر در رشد گیاه، مانند </a:t>
            </a:r>
            <a:r>
              <a:rPr lang="fa-IR" dirty="0" smtClean="0">
                <a:cs typeface="B Nazanin" panose="00000400000000000000" pitchFamily="2" charset="-78"/>
              </a:rPr>
              <a:t>هورمون‏های </a:t>
            </a:r>
            <a:r>
              <a:rPr lang="fa-IR" dirty="0">
                <a:cs typeface="B Nazanin" panose="00000400000000000000" pitchFamily="2" charset="-78"/>
              </a:rPr>
              <a:t>گیاهی </a:t>
            </a:r>
            <a:r>
              <a:rPr lang="fa-IR" dirty="0" smtClean="0">
                <a:cs typeface="B Nazanin" panose="00000400000000000000" pitchFamily="2" charset="-78"/>
              </a:rPr>
              <a:t>(اکسین</a:t>
            </a:r>
            <a:r>
              <a:rPr lang="fa-IR" dirty="0">
                <a:cs typeface="B Nazanin" panose="00000400000000000000" pitchFamily="2" charset="-78"/>
              </a:rPr>
              <a:t>، سیتوکینین، </a:t>
            </a:r>
            <a:r>
              <a:rPr lang="fa-IR" dirty="0" smtClean="0">
                <a:cs typeface="B Nazanin" panose="00000400000000000000" pitchFamily="2" charset="-78"/>
              </a:rPr>
              <a:t>جیبرلین)، افزایش حلالیت </a:t>
            </a:r>
            <a:r>
              <a:rPr lang="fa-IR" dirty="0">
                <a:cs typeface="B Nazanin" panose="00000400000000000000" pitchFamily="2" charset="-78"/>
              </a:rPr>
              <a:t>ترکیبات نامحلول مثل فسفر </a:t>
            </a:r>
            <a:r>
              <a:rPr lang="fa-IR" dirty="0" smtClean="0">
                <a:cs typeface="B Nazanin" panose="00000400000000000000" pitchFamily="2" charset="-78"/>
              </a:rPr>
              <a:t>و پتاسیم از طریق </a:t>
            </a:r>
            <a:r>
              <a:rPr lang="fa-IR" dirty="0">
                <a:cs typeface="B Nazanin" panose="00000400000000000000" pitchFamily="2" charset="-78"/>
              </a:rPr>
              <a:t>تولید اسیدهای معدنی </a:t>
            </a:r>
            <a:r>
              <a:rPr lang="fa-IR" dirty="0" smtClean="0">
                <a:cs typeface="B Nazanin" panose="00000400000000000000" pitchFamily="2" charset="-78"/>
              </a:rPr>
              <a:t>و آلی، تولید سیدروفورها و </a:t>
            </a:r>
            <a:r>
              <a:rPr lang="fa-IR" dirty="0">
                <a:cs typeface="B Nazanin" panose="00000400000000000000" pitchFamily="2" charset="-78"/>
              </a:rPr>
              <a:t>افزایش فراهمی عناصر کم مصرف </a:t>
            </a:r>
            <a:r>
              <a:rPr lang="fa-IR" dirty="0" smtClean="0">
                <a:cs typeface="B Nazanin" panose="00000400000000000000" pitchFamily="2" charset="-78"/>
              </a:rPr>
              <a:t>بویژه </a:t>
            </a:r>
            <a:r>
              <a:rPr lang="fa-IR" dirty="0">
                <a:cs typeface="B Nazanin" panose="00000400000000000000" pitchFamily="2" charset="-78"/>
              </a:rPr>
              <a:t>آهن و تولید آنزیم </a:t>
            </a:r>
            <a:r>
              <a:rPr lang="en-US" dirty="0" err="1">
                <a:latin typeface="Times New Roman" panose="02020603050405020304" pitchFamily="18" charset="0"/>
                <a:cs typeface="Times New Roman" panose="02020603050405020304" pitchFamily="18" charset="0"/>
              </a:rPr>
              <a:t>Acc</a:t>
            </a:r>
            <a:r>
              <a:rPr lang="en-US" dirty="0">
                <a:cs typeface="B Nazanin" panose="00000400000000000000" pitchFamily="2" charset="-78"/>
              </a:rPr>
              <a:t> </a:t>
            </a:r>
            <a:r>
              <a:rPr lang="fa-IR" dirty="0" smtClean="0">
                <a:cs typeface="B Nazanin" panose="00000400000000000000" pitchFamily="2" charset="-78"/>
              </a:rPr>
              <a:t> دآمیناز </a:t>
            </a:r>
            <a:r>
              <a:rPr lang="fa-IR" dirty="0">
                <a:cs typeface="B Nazanin" panose="00000400000000000000" pitchFamily="2" charset="-78"/>
              </a:rPr>
              <a:t>موثر در کاهش اثرات سوء اتیلن تنشی، به رشد بهتر گیاه کمک </a:t>
            </a:r>
            <a:r>
              <a:rPr lang="fa-IR" dirty="0" smtClean="0">
                <a:cs typeface="B Nazanin" panose="00000400000000000000" pitchFamily="2" charset="-78"/>
              </a:rPr>
              <a:t>می‏کنند.</a:t>
            </a:r>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13</a:t>
            </a:fld>
            <a:endParaRPr lang="en-US"/>
          </a:p>
        </p:txBody>
      </p:sp>
    </p:spTree>
    <p:extLst>
      <p:ext uri="{BB962C8B-B14F-4D97-AF65-F5344CB8AC3E}">
        <p14:creationId xmlns:p14="http://schemas.microsoft.com/office/powerpoint/2010/main" val="34545083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33955"/>
            <a:ext cx="10515600" cy="4351338"/>
          </a:xfrm>
        </p:spPr>
        <p:txBody>
          <a:bodyPr/>
          <a:lstStyle/>
          <a:p>
            <a:pPr marL="0" indent="0" algn="just" rtl="1">
              <a:buNone/>
            </a:pPr>
            <a:r>
              <a:rPr lang="fa-IR" dirty="0" smtClean="0">
                <a:solidFill>
                  <a:srgbClr val="FFFF00"/>
                </a:solidFill>
                <a:cs typeface="B Nazanin" panose="00000400000000000000" pitchFamily="2" charset="-78"/>
              </a:rPr>
              <a:t>ریزوسفر</a:t>
            </a:r>
            <a:r>
              <a:rPr lang="fa-IR" dirty="0" smtClean="0">
                <a:cs typeface="B Nazanin" panose="00000400000000000000" pitchFamily="2" charset="-78"/>
              </a:rPr>
              <a:t> لایه نازک خاک اطراف ریشه می‏باشد که شامل خاک اشغال شده توسط ریشه‏ها و میکروارگانیسم‏های فعال می‏باشد. خاک مملو از گروه‏های مختلف میکروارگانیسم‏ها از جمله باکتری‏ها، قارچ‏ها، اکتینومیست‏ها و جلبک‏ها می‏باشد. </a:t>
            </a:r>
          </a:p>
          <a:p>
            <a:pPr marL="0" indent="0" algn="just" rtl="1">
              <a:buNone/>
            </a:pPr>
            <a:r>
              <a:rPr lang="fa-IR" dirty="0" smtClean="0">
                <a:cs typeface="B Nazanin" panose="00000400000000000000" pitchFamily="2" charset="-78"/>
              </a:rPr>
              <a:t>امروزه این میکروارگانیسم‏ها به‏طور گسترده به‏عنوان کود زیستی در ترکیب با کودهای شیمیایی برای بهبود حاصلخیزی خاک و کشاورزی پایدار استفاده می‏شوند. </a:t>
            </a:r>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14</a:t>
            </a:fld>
            <a:endParaRPr lang="en-US"/>
          </a:p>
        </p:txBody>
      </p:sp>
    </p:spTree>
    <p:extLst>
      <p:ext uri="{BB962C8B-B14F-4D97-AF65-F5344CB8AC3E}">
        <p14:creationId xmlns:p14="http://schemas.microsoft.com/office/powerpoint/2010/main" val="817017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 </a:t>
            </a:r>
            <a:endParaRPr lang="en-US" dirty="0"/>
          </a:p>
        </p:txBody>
      </p:sp>
      <p:sp>
        <p:nvSpPr>
          <p:cNvPr id="3" name="Content Placeholder 2"/>
          <p:cNvSpPr>
            <a:spLocks noGrp="1"/>
          </p:cNvSpPr>
          <p:nvPr>
            <p:ph idx="1"/>
          </p:nvPr>
        </p:nvSpPr>
        <p:spPr>
          <a:xfrm>
            <a:off x="838200" y="911225"/>
            <a:ext cx="10515600" cy="4351338"/>
          </a:xfrm>
        </p:spPr>
        <p:txBody>
          <a:bodyPr/>
          <a:lstStyle/>
          <a:p>
            <a:pPr marL="0" indent="0" algn="just" rtl="1">
              <a:buNone/>
            </a:pPr>
            <a:r>
              <a:rPr lang="fa-IR" dirty="0" smtClean="0">
                <a:cs typeface="B Nazanin" panose="00000400000000000000" pitchFamily="2" charset="-78"/>
              </a:rPr>
              <a:t>یکی از راهکارهای تولید بهینه محصول و حفظ سلامت محیط زیست، فراهم‏سازی شرایط لازم و ضرورت استفاده بیشتر از میکروارگانیسم‏های خاکزی و کودهای زیستی (</a:t>
            </a:r>
            <a:r>
              <a:rPr lang="en-US" sz="2600" dirty="0" err="1" smtClean="0">
                <a:latin typeface="Times New Roman" panose="02020603050405020304" pitchFamily="18" charset="0"/>
                <a:cs typeface="Times New Roman" panose="02020603050405020304" pitchFamily="18" charset="0"/>
              </a:rPr>
              <a:t>Biofertilizer</a:t>
            </a:r>
            <a:r>
              <a:rPr lang="fa-IR" dirty="0" smtClean="0">
                <a:cs typeface="B Nazanin" panose="00000400000000000000" pitchFamily="2" charset="-78"/>
              </a:rPr>
              <a:t>) می‏باشد. در این میان استفاده از میکروارگانیسم‏های خاک و مخصوصا باکتری‏ها که با انجام فرآیندهای مختلف زیستی در رشد گیاه و چرخه عناصر غذایی خاک دخالت دارند و بطور روز افزونی افزایش یافته است.</a:t>
            </a:r>
          </a:p>
          <a:p>
            <a:pPr marL="0" indent="0" algn="just" rtl="1">
              <a:buNone/>
            </a:pPr>
            <a:r>
              <a:rPr lang="fa-IR" dirty="0" smtClean="0">
                <a:cs typeface="B Nazanin" panose="00000400000000000000" pitchFamily="2" charset="-78"/>
              </a:rPr>
              <a:t>باکتری‏های ریزوسفری محرک رشد گیاه</a:t>
            </a:r>
            <a:r>
              <a:rPr lang="en-US" dirty="0" smtClean="0">
                <a:cs typeface="B Nazanin" panose="00000400000000000000" pitchFamily="2" charset="-78"/>
              </a:rPr>
              <a:t> </a:t>
            </a:r>
            <a:r>
              <a:rPr lang="fa-IR" dirty="0" smtClean="0">
                <a:cs typeface="B Nazanin" panose="00000400000000000000" pitchFamily="2" charset="-78"/>
              </a:rPr>
              <a:t>(</a:t>
            </a:r>
            <a:r>
              <a:rPr lang="en-US" sz="2600" dirty="0" smtClean="0">
                <a:latin typeface="Times New Roman" panose="02020603050405020304" pitchFamily="18" charset="0"/>
                <a:cs typeface="Times New Roman" panose="02020603050405020304" pitchFamily="18" charset="0"/>
              </a:rPr>
              <a:t>Plant Growth Promoting </a:t>
            </a:r>
            <a:r>
              <a:rPr lang="en-US" sz="2600" dirty="0" err="1" smtClean="0">
                <a:latin typeface="Times New Roman" panose="02020603050405020304" pitchFamily="18" charset="0"/>
                <a:cs typeface="Times New Roman" panose="02020603050405020304" pitchFamily="18" charset="0"/>
              </a:rPr>
              <a:t>Rhizobacteria</a:t>
            </a:r>
            <a:r>
              <a:rPr lang="fa-IR" dirty="0" smtClean="0">
                <a:cs typeface="B Nazanin" panose="00000400000000000000" pitchFamily="2" charset="-78"/>
              </a:rPr>
              <a:t>) جزء باکتری‏های همیار آزادزی در خاک هستند (برخی محققین باکتری‏های همزیست ریزوبیوم را نیز به‏عنوان باکتری محرک رشد در نظر می‏گیرند).</a:t>
            </a:r>
            <a:endParaRPr lang="en-US"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15</a:t>
            </a:fld>
            <a:endParaRPr lang="en-US"/>
          </a:p>
        </p:txBody>
      </p:sp>
    </p:spTree>
    <p:extLst>
      <p:ext uri="{BB962C8B-B14F-4D97-AF65-F5344CB8AC3E}">
        <p14:creationId xmlns:p14="http://schemas.microsoft.com/office/powerpoint/2010/main" val="2323903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2329" y="857437"/>
            <a:ext cx="10515600" cy="4351338"/>
          </a:xfrm>
        </p:spPr>
        <p:txBody>
          <a:bodyPr/>
          <a:lstStyle/>
          <a:p>
            <a:pPr marL="0" indent="0" algn="just" rtl="1">
              <a:buNone/>
            </a:pPr>
            <a:r>
              <a:rPr lang="fa-IR" dirty="0" smtClean="0">
                <a:cs typeface="B Nazanin" panose="00000400000000000000" pitchFamily="2" charset="-78"/>
              </a:rPr>
              <a:t>این باکتری‏ها اغلب در نزدیکی یاحتی در داخل ریشه گیاهان یافت می‏شوند. باکتری‏های </a:t>
            </a:r>
            <a:r>
              <a:rPr lang="en-US" dirty="0" smtClean="0">
                <a:solidFill>
                  <a:srgbClr val="FFFF00"/>
                </a:solidFill>
                <a:latin typeface="Times New Roman" panose="02020603050405020304" pitchFamily="18" charset="0"/>
                <a:cs typeface="Times New Roman" panose="02020603050405020304" pitchFamily="18" charset="0"/>
              </a:rPr>
              <a:t>PGPR</a:t>
            </a:r>
            <a:r>
              <a:rPr lang="fa-IR" dirty="0" smtClean="0">
                <a:cs typeface="B Nazanin" panose="00000400000000000000" pitchFamily="2" charset="-78"/>
              </a:rPr>
              <a:t> از طرق مختلفی از جمله تثبیت نیتروژن، تولید سیدروفورهای کمپلکس کننده آهن، تولید هورمون‏های گیاهی، سنتز آنتی‏بیوتیک‏ها، و ترکیبات قارچ‏کش رشد گیاهان را بهبود می‏بخشند. </a:t>
            </a:r>
          </a:p>
          <a:p>
            <a:pPr marL="0" indent="0" algn="just" rtl="1">
              <a:buNone/>
            </a:pPr>
            <a:r>
              <a:rPr lang="fa-IR" dirty="0" smtClean="0">
                <a:cs typeface="B Nazanin" panose="00000400000000000000" pitchFamily="2" charset="-78"/>
              </a:rPr>
              <a:t>از میان این باکتریها، </a:t>
            </a:r>
            <a:r>
              <a:rPr lang="fa-IR" dirty="0" smtClean="0">
                <a:solidFill>
                  <a:srgbClr val="FFFF00"/>
                </a:solidFill>
                <a:cs typeface="B Nazanin" panose="00000400000000000000" pitchFamily="2" charset="-78"/>
              </a:rPr>
              <a:t>ازتوباکتر و آزوسپیریلوم </a:t>
            </a:r>
            <a:r>
              <a:rPr lang="fa-IR" dirty="0" smtClean="0">
                <a:cs typeface="B Nazanin" panose="00000400000000000000" pitchFamily="2" charset="-78"/>
              </a:rPr>
              <a:t>به دلیل توانایی در برقراری ارتباط با گیاهان مهم زراعی نظیر ذرت، سورگوم و گندم توجه بیشتری را به خود جلب کرده‏اند.</a:t>
            </a:r>
            <a:endParaRPr lang="en-US"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16</a:t>
            </a:fld>
            <a:endParaRPr lang="en-US"/>
          </a:p>
        </p:txBody>
      </p:sp>
    </p:spTree>
    <p:extLst>
      <p:ext uri="{BB962C8B-B14F-4D97-AF65-F5344CB8AC3E}">
        <p14:creationId xmlns:p14="http://schemas.microsoft.com/office/powerpoint/2010/main" val="1227670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43989"/>
            <a:ext cx="10515600" cy="4351338"/>
          </a:xfrm>
        </p:spPr>
        <p:txBody>
          <a:bodyPr/>
          <a:lstStyle/>
          <a:p>
            <a:pPr algn="just" rtl="1"/>
            <a:r>
              <a:rPr lang="fa-IR" dirty="0">
                <a:cs typeface="B Nazanin" panose="00000400000000000000" pitchFamily="2" charset="-78"/>
              </a:rPr>
              <a:t>دسته‌بندی با توجه به نوع میکروارگانیسم‌ها کودهای زیستی: </a:t>
            </a:r>
            <a:endParaRPr lang="en-US" dirty="0" smtClean="0">
              <a:cs typeface="B Nazanin" panose="00000400000000000000" pitchFamily="2" charset="-78"/>
            </a:endParaRPr>
          </a:p>
          <a:p>
            <a:pPr marL="0" indent="0" algn="just" rtl="1">
              <a:buNone/>
            </a:pPr>
            <a:endParaRPr lang="fa-IR" dirty="0">
              <a:cs typeface="B Nazanin" panose="00000400000000000000" pitchFamily="2" charset="-78"/>
            </a:endParaRPr>
          </a:p>
          <a:p>
            <a:pPr algn="just" rtl="1"/>
            <a:r>
              <a:rPr lang="fa-IR" dirty="0" smtClean="0">
                <a:cs typeface="B Nazanin" panose="00000400000000000000" pitchFamily="2" charset="-78"/>
              </a:rPr>
              <a:t>میکروارگانیسم‏های کارآ (میکروارگانیسم‌های سودمند </a:t>
            </a:r>
            <a:r>
              <a:rPr lang="en-US" dirty="0" smtClean="0">
                <a:cs typeface="B Nazanin" panose="00000400000000000000" pitchFamily="2" charset="-78"/>
              </a:rPr>
              <a:t>EM</a:t>
            </a:r>
            <a:r>
              <a:rPr lang="fa-IR" dirty="0" smtClean="0">
                <a:cs typeface="B Nazanin" panose="00000400000000000000" pitchFamily="2" charset="-78"/>
              </a:rPr>
              <a:t> )</a:t>
            </a:r>
            <a:endParaRPr lang="en-US" dirty="0" smtClean="0">
              <a:cs typeface="B Nazanin" panose="00000400000000000000" pitchFamily="2" charset="-78"/>
            </a:endParaRPr>
          </a:p>
          <a:p>
            <a:pPr algn="just" rtl="1"/>
            <a:r>
              <a:rPr lang="fa-IR" dirty="0" smtClean="0">
                <a:cs typeface="B Nazanin" panose="00000400000000000000" pitchFamily="2" charset="-78"/>
              </a:rPr>
              <a:t>کودهای </a:t>
            </a:r>
            <a:r>
              <a:rPr lang="fa-IR" dirty="0">
                <a:cs typeface="B Nazanin" panose="00000400000000000000" pitchFamily="2" charset="-78"/>
              </a:rPr>
              <a:t>زیستی باکتریایی (ریزوبیوم- ازتوباکتر- آزوسپریلیوم-…)</a:t>
            </a:r>
          </a:p>
          <a:p>
            <a:pPr algn="just" rtl="1"/>
            <a:r>
              <a:rPr lang="fa-IR" dirty="0">
                <a:cs typeface="B Nazanin" panose="00000400000000000000" pitchFamily="2" charset="-78"/>
              </a:rPr>
              <a:t>کودهای زیستی قارچی (میکوریزا)</a:t>
            </a:r>
          </a:p>
          <a:p>
            <a:pPr algn="just" rtl="1"/>
            <a:r>
              <a:rPr lang="fa-IR" dirty="0">
                <a:cs typeface="B Nazanin" panose="00000400000000000000" pitchFamily="2" charset="-78"/>
              </a:rPr>
              <a:t>کودهای زیستی جلبکی (جلبک‌های سبز- آبی و آزولا)</a:t>
            </a:r>
          </a:p>
          <a:p>
            <a:pPr algn="just" rtl="1"/>
            <a:r>
              <a:rPr lang="fa-IR" dirty="0">
                <a:cs typeface="B Nazanin" panose="00000400000000000000" pitchFamily="2" charset="-78"/>
              </a:rPr>
              <a:t>کودهای زیستی اکتینومیست‌ها </a:t>
            </a:r>
            <a:r>
              <a:rPr lang="fa-IR" dirty="0" smtClean="0">
                <a:cs typeface="B Nazanin" panose="00000400000000000000" pitchFamily="2" charset="-78"/>
              </a:rPr>
              <a:t>(فرانکیا)</a:t>
            </a:r>
            <a:endParaRPr lang="fa-IR" dirty="0">
              <a:cs typeface="B Nazanin" panose="00000400000000000000" pitchFamily="2" charset="-78"/>
            </a:endParaRPr>
          </a:p>
          <a:p>
            <a:pPr marL="0" indent="0" algn="just" rtl="1">
              <a:buNone/>
            </a:pPr>
            <a:endParaRPr lang="en-US"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17</a:t>
            </a:fld>
            <a:endParaRPr lang="en-US"/>
          </a:p>
        </p:txBody>
      </p:sp>
    </p:spTree>
    <p:extLst>
      <p:ext uri="{BB962C8B-B14F-4D97-AF65-F5344CB8AC3E}">
        <p14:creationId xmlns:p14="http://schemas.microsoft.com/office/powerpoint/2010/main" val="3562106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11225"/>
            <a:ext cx="10515600" cy="4351338"/>
          </a:xfrm>
        </p:spPr>
        <p:txBody>
          <a:bodyPr>
            <a:normAutofit/>
          </a:bodyPr>
          <a:lstStyle/>
          <a:p>
            <a:pPr marL="0" indent="0" algn="just" rtl="1">
              <a:buNone/>
            </a:pPr>
            <a:r>
              <a:rPr lang="fa-IR" dirty="0" smtClean="0">
                <a:solidFill>
                  <a:srgbClr val="FFFF00"/>
                </a:solidFill>
                <a:cs typeface="B Nazanin" panose="00000400000000000000" pitchFamily="2" charset="-78"/>
              </a:rPr>
              <a:t>مهمترین دلیل استفاده از کودهای زیستی</a:t>
            </a:r>
            <a:r>
              <a:rPr lang="fa-IR" dirty="0" smtClean="0">
                <a:cs typeface="B Nazanin" panose="00000400000000000000" pitchFamily="2" charset="-78"/>
              </a:rPr>
              <a:t>، بالا بردن عملکرد محصول، ارتقای کیفیت و کمیت برخی پارامترهای شاخص در محصولات </a:t>
            </a:r>
            <a:r>
              <a:rPr lang="fa-IR" dirty="0" smtClean="0">
                <a:solidFill>
                  <a:srgbClr val="FFFF00"/>
                </a:solidFill>
                <a:cs typeface="B Nazanin" panose="00000400000000000000" pitchFamily="2" charset="-78"/>
              </a:rPr>
              <a:t>زراعی و باغی</a:t>
            </a:r>
            <a:r>
              <a:rPr lang="fa-IR" dirty="0" smtClean="0">
                <a:cs typeface="B Nazanin" panose="00000400000000000000" pitchFamily="2" charset="-78"/>
              </a:rPr>
              <a:t>، گیاهان </a:t>
            </a:r>
            <a:r>
              <a:rPr lang="fa-IR" dirty="0" smtClean="0">
                <a:solidFill>
                  <a:srgbClr val="FFFF00"/>
                </a:solidFill>
                <a:cs typeface="B Nazanin" panose="00000400000000000000" pitchFamily="2" charset="-78"/>
              </a:rPr>
              <a:t>دارویی</a:t>
            </a:r>
            <a:r>
              <a:rPr lang="fa-IR" dirty="0" smtClean="0">
                <a:cs typeface="B Nazanin" panose="00000400000000000000" pitchFamily="2" charset="-78"/>
              </a:rPr>
              <a:t>، </a:t>
            </a:r>
            <a:r>
              <a:rPr lang="fa-IR" dirty="0" smtClean="0">
                <a:solidFill>
                  <a:srgbClr val="FFFF00"/>
                </a:solidFill>
                <a:cs typeface="B Nazanin" panose="00000400000000000000" pitchFamily="2" charset="-78"/>
              </a:rPr>
              <a:t>زینتی</a:t>
            </a:r>
            <a:r>
              <a:rPr lang="fa-IR" dirty="0" smtClean="0">
                <a:cs typeface="B Nazanin" panose="00000400000000000000" pitchFamily="2" charset="-78"/>
              </a:rPr>
              <a:t> و هم‏چنین برخی از </a:t>
            </a:r>
            <a:r>
              <a:rPr lang="fa-IR" dirty="0" smtClean="0">
                <a:solidFill>
                  <a:srgbClr val="FFFF00"/>
                </a:solidFill>
                <a:cs typeface="B Nazanin" panose="00000400000000000000" pitchFamily="2" charset="-78"/>
              </a:rPr>
              <a:t>صیفی‏جات </a:t>
            </a:r>
            <a:r>
              <a:rPr lang="fa-IR" dirty="0" smtClean="0">
                <a:cs typeface="B Nazanin" panose="00000400000000000000" pitchFamily="2" charset="-78"/>
              </a:rPr>
              <a:t>در کنار </a:t>
            </a:r>
            <a:r>
              <a:rPr lang="fa-IR" dirty="0" smtClean="0">
                <a:solidFill>
                  <a:srgbClr val="FFFF00"/>
                </a:solidFill>
                <a:cs typeface="B Nazanin" panose="00000400000000000000" pitchFamily="2" charset="-78"/>
              </a:rPr>
              <a:t>کاهش آلودگی </a:t>
            </a:r>
            <a:r>
              <a:rPr lang="fa-IR" dirty="0" smtClean="0">
                <a:cs typeface="B Nazanin" panose="00000400000000000000" pitchFamily="2" charset="-78"/>
              </a:rPr>
              <a:t>ناشی از مصرف کودهای شیمیایی می‏باشد. </a:t>
            </a:r>
            <a:endParaRPr lang="en-US" dirty="0" smtClean="0">
              <a:cs typeface="B Nazanin" panose="00000400000000000000" pitchFamily="2" charset="-78"/>
            </a:endParaRPr>
          </a:p>
          <a:p>
            <a:pPr marL="0" indent="0" algn="just" rtl="1">
              <a:buNone/>
            </a:pPr>
            <a:endParaRPr lang="en-US" dirty="0">
              <a:cs typeface="B Nazanin" panose="00000400000000000000" pitchFamily="2" charset="-78"/>
            </a:endParaRPr>
          </a:p>
          <a:p>
            <a:pPr marL="0" indent="0" algn="just" rtl="1">
              <a:buNone/>
            </a:pPr>
            <a:r>
              <a:rPr lang="fa-IR" dirty="0" smtClean="0">
                <a:cs typeface="B Nazanin" panose="00000400000000000000" pitchFamily="2" charset="-78"/>
              </a:rPr>
              <a:t>در حال حاضر کودهای زیستی نیتروژنی و</a:t>
            </a:r>
            <a:r>
              <a:rPr lang="en-US" dirty="0" smtClean="0">
                <a:cs typeface="B Nazanin" panose="00000400000000000000" pitchFamily="2" charset="-78"/>
              </a:rPr>
              <a:t> </a:t>
            </a:r>
            <a:r>
              <a:rPr lang="fa-IR" dirty="0" smtClean="0">
                <a:cs typeface="B Nazanin" panose="00000400000000000000" pitchFamily="2" charset="-78"/>
              </a:rPr>
              <a:t>فسفاتی در بخش کشاورزی دارای بیشترین استفاده می‏باشند که جنس و گونه‏های </a:t>
            </a:r>
            <a:r>
              <a:rPr lang="en-US" dirty="0" smtClean="0">
                <a:latin typeface="Times New Roman" panose="02020603050405020304" pitchFamily="18" charset="0"/>
                <a:cs typeface="Times New Roman" panose="02020603050405020304" pitchFamily="18" charset="0"/>
              </a:rPr>
              <a:t>PGPR</a:t>
            </a:r>
            <a:r>
              <a:rPr lang="fa-IR" dirty="0" smtClean="0">
                <a:cs typeface="+mj-cs"/>
              </a:rPr>
              <a:t>ا</a:t>
            </a:r>
            <a:r>
              <a:rPr lang="fa-IR" dirty="0" smtClean="0">
                <a:cs typeface="B Nazanin" panose="00000400000000000000" pitchFamily="2" charset="-78"/>
              </a:rPr>
              <a:t>ی رایج و غالب به کار برده شده در تولید</a:t>
            </a:r>
            <a:r>
              <a:rPr lang="en-US" dirty="0" smtClean="0">
                <a:cs typeface="B Nazanin" panose="00000400000000000000" pitchFamily="2" charset="-78"/>
              </a:rPr>
              <a:t> </a:t>
            </a:r>
            <a:r>
              <a:rPr lang="fa-IR" dirty="0" smtClean="0">
                <a:cs typeface="B Nazanin" panose="00000400000000000000" pitchFamily="2" charset="-78"/>
              </a:rPr>
              <a:t>این نوع کودها، عمدتا شامل جنس‏های سودوموناس، باسیلوس، آزوسپیریلوم و ازتوباکتر می‏باشند.</a:t>
            </a:r>
            <a:endParaRPr lang="en-US"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18</a:t>
            </a:fld>
            <a:endParaRPr lang="en-US"/>
          </a:p>
        </p:txBody>
      </p:sp>
    </p:spTree>
    <p:extLst>
      <p:ext uri="{BB962C8B-B14F-4D97-AF65-F5344CB8AC3E}">
        <p14:creationId xmlns:p14="http://schemas.microsoft.com/office/powerpoint/2010/main" val="1890061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3200" dirty="0" smtClean="0">
                <a:cs typeface="B Nazanin" panose="00000400000000000000" pitchFamily="2" charset="-78"/>
              </a:rPr>
              <a:t>ویژگی‏ها </a:t>
            </a:r>
            <a:r>
              <a:rPr lang="fa-IR" sz="3200" dirty="0">
                <a:cs typeface="B Nazanin" panose="00000400000000000000" pitchFamily="2" charset="-78"/>
              </a:rPr>
              <a:t>و </a:t>
            </a:r>
            <a:r>
              <a:rPr lang="fa-IR" sz="3200" dirty="0" smtClean="0">
                <a:cs typeface="B Nazanin" panose="00000400000000000000" pitchFamily="2" charset="-78"/>
              </a:rPr>
              <a:t>مشخصه‏های بالقوه‏ی </a:t>
            </a:r>
            <a:r>
              <a:rPr lang="fa-IR" sz="3200" dirty="0">
                <a:cs typeface="B Nazanin" panose="00000400000000000000" pitchFamily="2" charset="-78"/>
              </a:rPr>
              <a:t>برخی </a:t>
            </a:r>
            <a:r>
              <a:rPr lang="fa-IR" sz="3200" dirty="0" smtClean="0">
                <a:cs typeface="B Nazanin" panose="00000400000000000000" pitchFamily="2" charset="-78"/>
              </a:rPr>
              <a:t>از کودهای زیستی</a:t>
            </a:r>
            <a:r>
              <a:rPr lang="fa-IR" sz="3200" dirty="0">
                <a:cs typeface="B Nazanin" panose="00000400000000000000" pitchFamily="2" charset="-78"/>
              </a:rPr>
              <a:t/>
            </a:r>
            <a:br>
              <a:rPr lang="fa-IR" sz="3200" dirty="0">
                <a:cs typeface="B Nazanin" panose="00000400000000000000" pitchFamily="2" charset="-78"/>
              </a:rPr>
            </a:br>
            <a:endParaRPr lang="fa-IR" sz="3200" dirty="0"/>
          </a:p>
        </p:txBody>
      </p:sp>
      <p:sp>
        <p:nvSpPr>
          <p:cNvPr id="3" name="Content Placeholder 2"/>
          <p:cNvSpPr>
            <a:spLocks noGrp="1"/>
          </p:cNvSpPr>
          <p:nvPr>
            <p:ph idx="1"/>
          </p:nvPr>
        </p:nvSpPr>
        <p:spPr>
          <a:xfrm>
            <a:off x="945776" y="1690688"/>
            <a:ext cx="10515600" cy="4351338"/>
          </a:xfrm>
        </p:spPr>
        <p:txBody>
          <a:bodyPr>
            <a:normAutofit/>
          </a:bodyPr>
          <a:lstStyle/>
          <a:p>
            <a:pPr marL="0" indent="0" algn="just" rtl="1">
              <a:buNone/>
            </a:pPr>
            <a:r>
              <a:rPr lang="fa-IR" dirty="0" smtClean="0">
                <a:solidFill>
                  <a:srgbClr val="FFFF00"/>
                </a:solidFill>
                <a:cs typeface="B Nazanin" panose="00000400000000000000" pitchFamily="2" charset="-78"/>
              </a:rPr>
              <a:t>ریزوبیوم‏های </a:t>
            </a:r>
            <a:r>
              <a:rPr lang="fa-IR" dirty="0">
                <a:solidFill>
                  <a:srgbClr val="FFFF00"/>
                </a:solidFill>
                <a:cs typeface="B Nazanin" panose="00000400000000000000" pitchFamily="2" charset="-78"/>
              </a:rPr>
              <a:t>تثبیت کننده نیتروژن: </a:t>
            </a:r>
            <a:endParaRPr lang="fa-IR" dirty="0" smtClean="0">
              <a:solidFill>
                <a:srgbClr val="FFFF00"/>
              </a:solidFill>
              <a:cs typeface="B Nazanin" panose="00000400000000000000" pitchFamily="2" charset="-78"/>
            </a:endParaRPr>
          </a:p>
          <a:p>
            <a:pPr marL="0" indent="0" algn="just" rtl="1">
              <a:buNone/>
            </a:pPr>
            <a:r>
              <a:rPr lang="fa-IR" dirty="0" smtClean="0">
                <a:cs typeface="B Nazanin" panose="00000400000000000000" pitchFamily="2" charset="-78"/>
              </a:rPr>
              <a:t>این ریزوبیوم‏ها </a:t>
            </a:r>
            <a:r>
              <a:rPr lang="fa-IR" dirty="0">
                <a:cs typeface="B Nazanin" panose="00000400000000000000" pitchFamily="2" charset="-78"/>
              </a:rPr>
              <a:t>به خانواده ریزوبیاسه تعلق دارند و فقط با </a:t>
            </a:r>
            <a:r>
              <a:rPr lang="fa-IR" dirty="0" smtClean="0">
                <a:cs typeface="B Nazanin" panose="00000400000000000000" pitchFamily="2" charset="-78"/>
              </a:rPr>
              <a:t>لگوم‏ها </a:t>
            </a:r>
            <a:r>
              <a:rPr lang="fa-IR" dirty="0">
                <a:cs typeface="B Nazanin" panose="00000400000000000000" pitchFamily="2" charset="-78"/>
              </a:rPr>
              <a:t>همکاری </a:t>
            </a:r>
            <a:r>
              <a:rPr lang="fa-IR" dirty="0" smtClean="0">
                <a:cs typeface="B Nazanin" panose="00000400000000000000" pitchFamily="2" charset="-78"/>
              </a:rPr>
              <a:t>می‏کنند </a:t>
            </a:r>
            <a:r>
              <a:rPr lang="fa-IR" dirty="0">
                <a:cs typeface="B Nazanin" panose="00000400000000000000" pitchFamily="2" charset="-78"/>
              </a:rPr>
              <a:t>و با همزیستی طبیعی به میزان 50 تا </a:t>
            </a:r>
            <a:r>
              <a:rPr lang="fa-IR" dirty="0" smtClean="0">
                <a:cs typeface="B Nazanin" panose="00000400000000000000" pitchFamily="2" charset="-78"/>
              </a:rPr>
              <a:t>100 </a:t>
            </a:r>
            <a:r>
              <a:rPr lang="fa-IR" dirty="0">
                <a:cs typeface="B Nazanin" panose="00000400000000000000" pitchFamily="2" charset="-78"/>
              </a:rPr>
              <a:t>کیلوگرم در هکتار نیتروژن تثبیت </a:t>
            </a:r>
            <a:r>
              <a:rPr lang="fa-IR" dirty="0" smtClean="0">
                <a:cs typeface="B Nazanin" panose="00000400000000000000" pitchFamily="2" charset="-78"/>
              </a:rPr>
              <a:t>می‏کنند</a:t>
            </a:r>
            <a:r>
              <a:rPr lang="fa-IR" dirty="0">
                <a:cs typeface="B Nazanin" panose="00000400000000000000" pitchFamily="2" charset="-78"/>
              </a:rPr>
              <a:t>. </a:t>
            </a:r>
            <a:endParaRPr lang="fa-IR" dirty="0" smtClean="0">
              <a:cs typeface="B Nazanin" panose="00000400000000000000" pitchFamily="2" charset="-78"/>
            </a:endParaRPr>
          </a:p>
          <a:p>
            <a:pPr marL="0" indent="0" algn="just" rtl="1">
              <a:buNone/>
            </a:pPr>
            <a:r>
              <a:rPr lang="fa-IR" dirty="0" smtClean="0">
                <a:cs typeface="B Nazanin" panose="00000400000000000000" pitchFamily="2" charset="-78"/>
              </a:rPr>
              <a:t>این همزیستی </a:t>
            </a:r>
            <a:r>
              <a:rPr lang="fa-IR" dirty="0">
                <a:cs typeface="B Nazanin" panose="00000400000000000000" pitchFamily="2" charset="-78"/>
              </a:rPr>
              <a:t>برای حبوباتی مانند نخود، لوبیا، عدس و </a:t>
            </a:r>
            <a:r>
              <a:rPr lang="fa-IR" dirty="0" smtClean="0">
                <a:cs typeface="B Nazanin" panose="00000400000000000000" pitchFamily="2" charset="-78"/>
              </a:rPr>
              <a:t>لگوم‏های </a:t>
            </a:r>
            <a:r>
              <a:rPr lang="fa-IR" dirty="0">
                <a:cs typeface="B Nazanin" panose="00000400000000000000" pitchFamily="2" charset="-78"/>
              </a:rPr>
              <a:t>دانه روغنی مانند سویا و بادام زمینی و </a:t>
            </a:r>
            <a:r>
              <a:rPr lang="fa-IR" dirty="0" smtClean="0">
                <a:cs typeface="B Nazanin" panose="00000400000000000000" pitchFamily="2" charset="-78"/>
              </a:rPr>
              <a:t>لگوم‏های علوفه‏ای </a:t>
            </a:r>
            <a:r>
              <a:rPr lang="fa-IR" dirty="0">
                <a:cs typeface="B Nazanin" panose="00000400000000000000" pitchFamily="2" charset="-78"/>
              </a:rPr>
              <a:t>مانند شبدر و یونجه مفید است</a:t>
            </a:r>
            <a:r>
              <a:rPr lang="fa-IR" dirty="0" smtClean="0">
                <a:cs typeface="B Nazanin" panose="00000400000000000000" pitchFamily="2" charset="-78"/>
              </a:rPr>
              <a:t>.</a:t>
            </a:r>
          </a:p>
          <a:p>
            <a:pPr marL="0" indent="0" algn="just" rtl="1">
              <a:buNone/>
            </a:pPr>
            <a:r>
              <a:rPr lang="fa-IR" dirty="0" smtClean="0">
                <a:cs typeface="B Nazanin" panose="00000400000000000000" pitchFamily="2" charset="-78"/>
              </a:rPr>
              <a:t>گره‏زایی </a:t>
            </a:r>
            <a:r>
              <a:rPr lang="fa-IR" dirty="0">
                <a:cs typeface="B Nazanin" panose="00000400000000000000" pitchFamily="2" charset="-78"/>
              </a:rPr>
              <a:t>موفق در </a:t>
            </a:r>
            <a:r>
              <a:rPr lang="fa-IR" dirty="0" smtClean="0">
                <a:cs typeface="B Nazanin" panose="00000400000000000000" pitchFamily="2" charset="-78"/>
              </a:rPr>
              <a:t>لگوم‏ها </a:t>
            </a:r>
            <a:r>
              <a:rPr lang="fa-IR" dirty="0">
                <a:cs typeface="B Nazanin" panose="00000400000000000000" pitchFamily="2" charset="-78"/>
              </a:rPr>
              <a:t>بستگی زیادی به موجود بودن </a:t>
            </a:r>
            <a:r>
              <a:rPr lang="fa-IR" dirty="0" smtClean="0">
                <a:cs typeface="B Nazanin" panose="00000400000000000000" pitchFamily="2" charset="-78"/>
              </a:rPr>
              <a:t>گونه‏ی </a:t>
            </a:r>
            <a:r>
              <a:rPr lang="fa-IR" dirty="0">
                <a:cs typeface="B Nazanin" panose="00000400000000000000" pitchFamily="2" charset="-78"/>
              </a:rPr>
              <a:t>خاصی از ریزوبیوم که با گیاه میزبان سازگار باشد، دارد. </a:t>
            </a:r>
            <a:endParaRPr lang="fa-IR" dirty="0" smtClean="0">
              <a:cs typeface="B Nazanin" panose="00000400000000000000" pitchFamily="2" charset="-78"/>
            </a:endParaRPr>
          </a:p>
          <a:p>
            <a:pPr marL="0" indent="0" algn="just" rtl="1">
              <a:buNone/>
            </a:pPr>
            <a:r>
              <a:rPr lang="fa-IR" dirty="0" smtClean="0">
                <a:cs typeface="B Nazanin" panose="00000400000000000000" pitchFamily="2" charset="-78"/>
              </a:rPr>
              <a:t>ریزوبیوم‏ها کلونی‏هایی </a:t>
            </a:r>
            <a:r>
              <a:rPr lang="fa-IR" dirty="0">
                <a:cs typeface="B Nazanin" panose="00000400000000000000" pitchFamily="2" charset="-78"/>
              </a:rPr>
              <a:t>به شکل غده بر روی ریشه تشکیل </a:t>
            </a:r>
            <a:r>
              <a:rPr lang="fa-IR" dirty="0" smtClean="0">
                <a:cs typeface="B Nazanin" panose="00000400000000000000" pitchFamily="2" charset="-78"/>
              </a:rPr>
              <a:t>می‏دهند </a:t>
            </a:r>
            <a:r>
              <a:rPr lang="fa-IR" dirty="0">
                <a:cs typeface="B Nazanin" panose="00000400000000000000" pitchFamily="2" charset="-78"/>
              </a:rPr>
              <a:t>که </a:t>
            </a:r>
            <a:r>
              <a:rPr lang="fa-IR" dirty="0" smtClean="0">
                <a:cs typeface="B Nazanin" panose="00000400000000000000" pitchFamily="2" charset="-78"/>
              </a:rPr>
              <a:t>گره‏های </a:t>
            </a:r>
            <a:r>
              <a:rPr lang="fa-IR" dirty="0">
                <a:cs typeface="B Nazanin" panose="00000400000000000000" pitchFamily="2" charset="-78"/>
              </a:rPr>
              <a:t>ریشه نامیده </a:t>
            </a:r>
            <a:r>
              <a:rPr lang="fa-IR" dirty="0" smtClean="0">
                <a:cs typeface="B Nazanin" panose="00000400000000000000" pitchFamily="2" charset="-78"/>
              </a:rPr>
              <a:t>می‏شوند</a:t>
            </a:r>
            <a:r>
              <a:rPr lang="fa-IR" dirty="0">
                <a:cs typeface="B Nazanin" panose="00000400000000000000" pitchFamily="2" charset="-78"/>
              </a:rPr>
              <a:t>. این </a:t>
            </a:r>
            <a:r>
              <a:rPr lang="fa-IR" dirty="0" smtClean="0">
                <a:cs typeface="B Nazanin" panose="00000400000000000000" pitchFamily="2" charset="-78"/>
              </a:rPr>
              <a:t>گره‏ها </a:t>
            </a:r>
            <a:r>
              <a:rPr lang="fa-IR" dirty="0">
                <a:cs typeface="B Nazanin" panose="00000400000000000000" pitchFamily="2" charset="-78"/>
              </a:rPr>
              <a:t>به مانند </a:t>
            </a:r>
            <a:r>
              <a:rPr lang="fa-IR" dirty="0" smtClean="0">
                <a:cs typeface="B Nazanin" panose="00000400000000000000" pitchFamily="2" charset="-78"/>
              </a:rPr>
              <a:t>کارخانه‏های </a:t>
            </a:r>
            <a:r>
              <a:rPr lang="fa-IR" dirty="0">
                <a:cs typeface="B Nazanin" panose="00000400000000000000" pitchFamily="2" charset="-78"/>
              </a:rPr>
              <a:t>تولید آمونیاک عمل </a:t>
            </a:r>
            <a:r>
              <a:rPr lang="fa-IR" dirty="0" smtClean="0">
                <a:cs typeface="B Nazanin" panose="00000400000000000000" pitchFamily="2" charset="-78"/>
              </a:rPr>
              <a:t>می‏کنند</a:t>
            </a:r>
            <a:r>
              <a:rPr lang="fa-IR" dirty="0">
                <a:cs typeface="B Nazanin" panose="00000400000000000000" pitchFamily="2" charset="-78"/>
              </a:rPr>
              <a:t>. </a:t>
            </a:r>
          </a:p>
        </p:txBody>
      </p:sp>
      <p:sp>
        <p:nvSpPr>
          <p:cNvPr id="5" name="Slide Number Placeholder 4"/>
          <p:cNvSpPr>
            <a:spLocks noGrp="1"/>
          </p:cNvSpPr>
          <p:nvPr>
            <p:ph type="sldNum" sz="quarter" idx="12"/>
          </p:nvPr>
        </p:nvSpPr>
        <p:spPr/>
        <p:txBody>
          <a:bodyPr/>
          <a:lstStyle/>
          <a:p>
            <a:fld id="{7FFC6870-5E78-42E4-A4FB-2DB2B62E8621}" type="slidenum">
              <a:rPr lang="en-US" smtClean="0"/>
              <a:t>19</a:t>
            </a:fld>
            <a:endParaRPr lang="en-US"/>
          </a:p>
        </p:txBody>
      </p:sp>
    </p:spTree>
    <p:extLst>
      <p:ext uri="{BB962C8B-B14F-4D97-AF65-F5344CB8AC3E}">
        <p14:creationId xmlns:p14="http://schemas.microsoft.com/office/powerpoint/2010/main" val="51263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5475" y="1268532"/>
            <a:ext cx="10515600" cy="4351338"/>
          </a:xfrm>
        </p:spPr>
        <p:txBody>
          <a:bodyPr>
            <a:normAutofit/>
          </a:bodyPr>
          <a:lstStyle/>
          <a:p>
            <a:pPr marL="0" indent="0" algn="just" rtl="1">
              <a:buNone/>
            </a:pPr>
            <a:r>
              <a:rPr lang="fa-IR" dirty="0">
                <a:cs typeface="B Nazanin" panose="00000400000000000000" pitchFamily="2" charset="-78"/>
              </a:rPr>
              <a:t>در دهه‌های گذشته به دلیل مصرف کودهای شیمیایی اثرات زیست‌محیطی متعددی از جمله انواع </a:t>
            </a:r>
            <a:r>
              <a:rPr lang="fa-IR" dirty="0" smtClean="0">
                <a:cs typeface="B Nazanin" panose="00000400000000000000" pitchFamily="2" charset="-78"/>
              </a:rPr>
              <a:t>آلودگی آب </a:t>
            </a:r>
            <a:r>
              <a:rPr lang="fa-IR" dirty="0">
                <a:cs typeface="B Nazanin" panose="00000400000000000000" pitchFamily="2" charset="-78"/>
              </a:rPr>
              <a:t>و </a:t>
            </a:r>
            <a:r>
              <a:rPr lang="fa-IR" dirty="0" smtClean="0">
                <a:cs typeface="B Nazanin" panose="00000400000000000000" pitchFamily="2" charset="-78"/>
              </a:rPr>
              <a:t>خاک </a:t>
            </a:r>
            <a:r>
              <a:rPr lang="fa-IR" dirty="0">
                <a:cs typeface="B Nazanin" panose="00000400000000000000" pitchFamily="2" charset="-78"/>
              </a:rPr>
              <a:t>و مشکلاتی در خصوص سلامتی انسان و دیگر موجودات زنده به وجود آمد. سیاست </a:t>
            </a:r>
            <a:r>
              <a:rPr lang="fa-IR" dirty="0" smtClean="0">
                <a:cs typeface="B Nazanin" panose="00000400000000000000" pitchFamily="2" charset="-78"/>
              </a:rPr>
              <a:t>کشاورزی </a:t>
            </a:r>
            <a:r>
              <a:rPr lang="fa-IR" dirty="0">
                <a:cs typeface="B Nazanin" panose="00000400000000000000" pitchFamily="2" charset="-78"/>
              </a:rPr>
              <a:t>پایدار و </a:t>
            </a:r>
            <a:r>
              <a:rPr lang="fa-IR" dirty="0" smtClean="0">
                <a:cs typeface="B Nazanin" panose="00000400000000000000" pitchFamily="2" charset="-78"/>
              </a:rPr>
              <a:t>توسعه پایدارکشاورزی</a:t>
            </a:r>
            <a:r>
              <a:rPr lang="fa-IR" dirty="0">
                <a:cs typeface="B Nazanin" panose="00000400000000000000" pitchFamily="2" charset="-78"/>
              </a:rPr>
              <a:t>، متخصصین را بر آن داشت که هر چه بیشتر از موجودات زنده در خاک در جهت تأمین نیازهای غذایی گیاه کمک بگیرد و </a:t>
            </a:r>
            <a:r>
              <a:rPr lang="fa-IR" dirty="0" smtClean="0">
                <a:cs typeface="B Nazanin" panose="00000400000000000000" pitchFamily="2" charset="-78"/>
              </a:rPr>
              <a:t>بدین‏سان </a:t>
            </a:r>
            <a:r>
              <a:rPr lang="fa-IR" dirty="0">
                <a:cs typeface="B Nazanin" panose="00000400000000000000" pitchFamily="2" charset="-78"/>
              </a:rPr>
              <a:t>بود که تولید کودهای زیستی آغاز شد</a:t>
            </a:r>
            <a:r>
              <a:rPr lang="fa-IR" dirty="0" smtClean="0">
                <a:cs typeface="B Nazanin" panose="00000400000000000000" pitchFamily="2" charset="-78"/>
              </a:rPr>
              <a:t>. </a:t>
            </a:r>
            <a:r>
              <a:rPr lang="fa-IR" dirty="0">
                <a:cs typeface="B Nazanin" panose="00000400000000000000" pitchFamily="2" charset="-78"/>
              </a:rPr>
              <a:t>نخستین کود زیستی در اواخر قرن نوزدهم مورد استفاده قرار گرفت و از آن تاریخ به بعد سایر کودهای بیولوژیک ساخته شدند. </a:t>
            </a:r>
            <a:r>
              <a:rPr lang="fa-IR" dirty="0" smtClean="0">
                <a:cs typeface="B Nazanin" panose="00000400000000000000" pitchFamily="2" charset="-78"/>
              </a:rPr>
              <a:t>ارگانیسم‌هایی </a:t>
            </a:r>
            <a:r>
              <a:rPr lang="fa-IR" dirty="0">
                <a:cs typeface="B Nazanin" panose="00000400000000000000" pitchFamily="2" charset="-78"/>
              </a:rPr>
              <a:t>که در تولید کودهای بیولوژیک مورد استفاده قرار می‌گیرند، عمدتاً از محیط زیست جداسازی می‌شوند. در شرایط آزمایشگاه در محیط‌های کشت مخصوص تکثیر و پرورش پیدا می‌کنند، آماده و مصرف می‌شوند. البته مصرف کودهای زیستی دیرینگی زیادی دارد. تولیدکنندگان محصولات برای تقویت زمین‌های کشاورزی، گیاه تیره‌ای به نام </a:t>
            </a:r>
            <a:r>
              <a:rPr lang="fa-IR" dirty="0" smtClean="0">
                <a:cs typeface="B Nazanin" panose="00000400000000000000" pitchFamily="2" charset="-78"/>
              </a:rPr>
              <a:t>لگومینوز </a:t>
            </a:r>
            <a:r>
              <a:rPr lang="fa-IR" dirty="0">
                <a:cs typeface="B Nazanin" panose="00000400000000000000" pitchFamily="2" charset="-78"/>
              </a:rPr>
              <a:t>را کشت می‌کردند و بر این باور بودند که با کشت آن باروری خاک افزایش پیدا می‌کند. </a:t>
            </a:r>
            <a:endParaRPr lang="en-US" dirty="0">
              <a:cs typeface="B Nazanin" panose="00000400000000000000" pitchFamily="2" charset="-78"/>
            </a:endParaRPr>
          </a:p>
        </p:txBody>
      </p:sp>
      <p:sp>
        <p:nvSpPr>
          <p:cNvPr id="4" name="TextBox 3"/>
          <p:cNvSpPr txBox="1"/>
          <p:nvPr/>
        </p:nvSpPr>
        <p:spPr>
          <a:xfrm>
            <a:off x="10340789" y="389965"/>
            <a:ext cx="1228221" cy="707886"/>
          </a:xfrm>
          <a:prstGeom prst="rect">
            <a:avLst/>
          </a:prstGeom>
          <a:noFill/>
        </p:spPr>
        <p:txBody>
          <a:bodyPr wrap="none" rtlCol="0">
            <a:spAutoFit/>
          </a:bodyPr>
          <a:lstStyle/>
          <a:p>
            <a:r>
              <a:rPr lang="fa-IR" sz="4000" dirty="0" smtClean="0">
                <a:cs typeface="B Nazanin" panose="00000400000000000000" pitchFamily="2" charset="-78"/>
              </a:rPr>
              <a:t>مقدمه:</a:t>
            </a:r>
            <a:endParaRPr lang="en-US" sz="4000" dirty="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7FFC6870-5E78-42E4-A4FB-2DB2B62E8621}" type="slidenum">
              <a:rPr lang="en-US" smtClean="0"/>
              <a:t>2</a:t>
            </a:fld>
            <a:endParaRPr lang="en-US"/>
          </a:p>
        </p:txBody>
      </p:sp>
    </p:spTree>
    <p:extLst>
      <p:ext uri="{BB962C8B-B14F-4D97-AF65-F5344CB8AC3E}">
        <p14:creationId xmlns:p14="http://schemas.microsoft.com/office/powerpoint/2010/main" val="4253052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9937"/>
            <a:ext cx="10515600" cy="952687"/>
          </a:xfrm>
        </p:spPr>
        <p:txBody>
          <a:bodyPr>
            <a:normAutofit fontScale="90000"/>
          </a:bodyPr>
          <a:lstStyle/>
          <a:p>
            <a:pPr algn="ctr"/>
            <a:r>
              <a:rPr lang="fa-IR" sz="3200" dirty="0">
                <a:cs typeface="B Nazanin" panose="00000400000000000000" pitchFamily="2" charset="-78"/>
              </a:rPr>
              <a:t>ویژگی‏ها و مشخصه‏های بالقوه‏ی برخی از کودهای زیستی</a:t>
            </a:r>
            <a:br>
              <a:rPr lang="fa-IR" sz="3200" dirty="0">
                <a:cs typeface="B Nazanin" panose="00000400000000000000" pitchFamily="2" charset="-78"/>
              </a:rPr>
            </a:br>
            <a:endParaRPr lang="en-US" sz="3200" dirty="0"/>
          </a:p>
        </p:txBody>
      </p:sp>
      <p:sp>
        <p:nvSpPr>
          <p:cNvPr id="3" name="Content Placeholder 2"/>
          <p:cNvSpPr>
            <a:spLocks noGrp="1"/>
          </p:cNvSpPr>
          <p:nvPr>
            <p:ph idx="1"/>
          </p:nvPr>
        </p:nvSpPr>
        <p:spPr>
          <a:xfrm>
            <a:off x="838200" y="1664260"/>
            <a:ext cx="10515600" cy="4351338"/>
          </a:xfrm>
        </p:spPr>
        <p:txBody>
          <a:bodyPr>
            <a:normAutofit lnSpcReduction="10000"/>
          </a:bodyPr>
          <a:lstStyle/>
          <a:p>
            <a:pPr algn="just" rtl="1"/>
            <a:r>
              <a:rPr lang="fa-IR" dirty="0">
                <a:cs typeface="B Nazanin" panose="00000400000000000000" pitchFamily="2" charset="-78"/>
              </a:rPr>
              <a:t>ریزوبیوم‏ها این توانایی را دارند که در همکاری و همزیستی با لگوم‏ها و برخی غیر لگوم‏ها مانند پاراسپونیا، نیتروژن اتمسفر را تثبیت کنند. جمعیت ریزوبیوم در خاک به حضور گیاهان خانواده لگوم در مزرعه بستگی دارد. در غیاب لگوم‏ها، جمعیت ریزوبیوم کاهش می‏یابد. برای بازگرداندن جمعیت گونه‏های موثر ریزوبیوم به ریزوسفر جهت تسریع در تثبیت نیتروژن اتمسفر، غالبا به تلقیح مصنوعی بذر نیاز است</a:t>
            </a:r>
            <a:r>
              <a:rPr lang="fa-IR" dirty="0" smtClean="0">
                <a:cs typeface="B Nazanin" panose="00000400000000000000" pitchFamily="2" charset="-78"/>
              </a:rPr>
              <a:t>.</a:t>
            </a:r>
            <a:endParaRPr lang="en-US" dirty="0" smtClean="0">
              <a:cs typeface="B Nazanin" panose="00000400000000000000" pitchFamily="2" charset="-78"/>
            </a:endParaRPr>
          </a:p>
          <a:p>
            <a:pPr marL="0" indent="0" algn="just" rtl="1">
              <a:buNone/>
            </a:pPr>
            <a:endParaRPr lang="en-US" dirty="0">
              <a:cs typeface="B Nazanin" panose="00000400000000000000" pitchFamily="2" charset="-78"/>
            </a:endParaRPr>
          </a:p>
          <a:p>
            <a:pPr algn="just" rtl="1"/>
            <a:r>
              <a:rPr lang="fa-IR" dirty="0">
                <a:cs typeface="B Nazanin" panose="00000400000000000000" pitchFamily="2" charset="-78"/>
              </a:rPr>
              <a:t>در فرایند تثبیت بیولوژیک تنها گروه خاصی از پروکاریوت‏های دی‏آزوتروف به واسطه داشتن آنزیم نیتروژناز قادر به تثبت نیتروژن مولکولی به فرم </a:t>
            </a:r>
            <a:r>
              <a:rPr lang="fa-IR" dirty="0" smtClean="0">
                <a:cs typeface="B Nazanin" panose="00000400000000000000" pitchFamily="2" charset="-78"/>
              </a:rPr>
              <a:t>آمونیم </a:t>
            </a:r>
            <a:r>
              <a:rPr lang="fa-IR" dirty="0">
                <a:cs typeface="B Nazanin" panose="00000400000000000000" pitchFamily="2" charset="-78"/>
              </a:rPr>
              <a:t>هستند. این واکنش در دما و فشار معمولی و با استفاده از آنزیم‏های فوق انجام </a:t>
            </a:r>
            <a:r>
              <a:rPr lang="fa-IR" dirty="0" smtClean="0">
                <a:cs typeface="B Nazanin" panose="00000400000000000000" pitchFamily="2" charset="-78"/>
              </a:rPr>
              <a:t>می‏گیرد</a:t>
            </a:r>
            <a:r>
              <a:rPr lang="fa-IR" dirty="0">
                <a:cs typeface="B Nazanin" panose="00000400000000000000" pitchFamily="2" charset="-78"/>
              </a:rPr>
              <a:t>. تمام </a:t>
            </a:r>
            <a:r>
              <a:rPr lang="fa-IR" dirty="0" smtClean="0">
                <a:cs typeface="B Nazanin" panose="00000400000000000000" pitchFamily="2" charset="-78"/>
              </a:rPr>
              <a:t>باکتری‏های </a:t>
            </a:r>
            <a:r>
              <a:rPr lang="fa-IR" dirty="0">
                <a:cs typeface="B Nazanin" panose="00000400000000000000" pitchFamily="2" charset="-78"/>
              </a:rPr>
              <a:t>تثبیت کننده نیتروژن (از قبیل ریزوبیوم‏ها، ازتوباکتر، </a:t>
            </a:r>
            <a:r>
              <a:rPr lang="fa-IR" dirty="0" smtClean="0">
                <a:cs typeface="B Nazanin" panose="00000400000000000000" pitchFamily="2" charset="-78"/>
              </a:rPr>
              <a:t>آزوسپیریلوم</a:t>
            </a:r>
            <a:r>
              <a:rPr lang="fa-IR" dirty="0">
                <a:cs typeface="B Nazanin" panose="00000400000000000000" pitchFamily="2" charset="-78"/>
              </a:rPr>
              <a:t>، فرانکیا، سیانوباکترو سایرین) انجام این واکنش را از طریق آنزیم نیتروژناز کاتالیز </a:t>
            </a:r>
            <a:r>
              <a:rPr lang="fa-IR" dirty="0" smtClean="0">
                <a:cs typeface="B Nazanin" panose="00000400000000000000" pitchFamily="2" charset="-78"/>
              </a:rPr>
              <a:t>می‏کنند</a:t>
            </a:r>
            <a:r>
              <a:rPr lang="fa-IR" dirty="0">
                <a:cs typeface="B Nazanin" panose="00000400000000000000" pitchFamily="2" charset="-78"/>
              </a:rPr>
              <a:t>.</a:t>
            </a:r>
            <a:endParaRPr lang="en-US" dirty="0">
              <a:cs typeface="B Nazanin" panose="00000400000000000000" pitchFamily="2" charset="-78"/>
            </a:endParaRPr>
          </a:p>
          <a:p>
            <a:endParaRPr lang="en-US" dirty="0"/>
          </a:p>
        </p:txBody>
      </p:sp>
      <p:sp>
        <p:nvSpPr>
          <p:cNvPr id="5" name="Slide Number Placeholder 4"/>
          <p:cNvSpPr>
            <a:spLocks noGrp="1"/>
          </p:cNvSpPr>
          <p:nvPr>
            <p:ph type="sldNum" sz="quarter" idx="12"/>
          </p:nvPr>
        </p:nvSpPr>
        <p:spPr/>
        <p:txBody>
          <a:bodyPr/>
          <a:lstStyle/>
          <a:p>
            <a:fld id="{7FFC6870-5E78-42E4-A4FB-2DB2B62E8621}" type="slidenum">
              <a:rPr lang="en-US" smtClean="0"/>
              <a:t>20</a:t>
            </a:fld>
            <a:endParaRPr lang="en-US"/>
          </a:p>
        </p:txBody>
      </p:sp>
    </p:spTree>
    <p:extLst>
      <p:ext uri="{BB962C8B-B14F-4D97-AF65-F5344CB8AC3E}">
        <p14:creationId xmlns:p14="http://schemas.microsoft.com/office/powerpoint/2010/main" val="3029712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cs typeface="B Nazanin" panose="00000400000000000000" pitchFamily="2" charset="-78"/>
              </a:rPr>
              <a:t>ویژگی‏ها و مشخصه‏های بالقوه‏ی برخی از کودهای زیستی</a:t>
            </a:r>
            <a:endParaRPr lang="fa-IR" sz="3200" dirty="0"/>
          </a:p>
        </p:txBody>
      </p:sp>
      <p:sp>
        <p:nvSpPr>
          <p:cNvPr id="3" name="Content Placeholder 2"/>
          <p:cNvSpPr>
            <a:spLocks noGrp="1"/>
          </p:cNvSpPr>
          <p:nvPr>
            <p:ph idx="1"/>
          </p:nvPr>
        </p:nvSpPr>
        <p:spPr/>
        <p:txBody>
          <a:bodyPr>
            <a:normAutofit lnSpcReduction="10000"/>
          </a:bodyPr>
          <a:lstStyle/>
          <a:p>
            <a:pPr algn="just" rtl="1"/>
            <a:r>
              <a:rPr lang="fa-IR" dirty="0">
                <a:solidFill>
                  <a:srgbClr val="FFFF00"/>
                </a:solidFill>
                <a:cs typeface="B Nazanin" panose="00000400000000000000" pitchFamily="2" charset="-78"/>
              </a:rPr>
              <a:t>ازتوباکتر: </a:t>
            </a:r>
            <a:r>
              <a:rPr lang="fa-IR" dirty="0">
                <a:cs typeface="B Nazanin" panose="00000400000000000000" pitchFamily="2" charset="-78"/>
              </a:rPr>
              <a:t>این باکتری به خانواده </a:t>
            </a:r>
            <a:r>
              <a:rPr lang="fa-IR" dirty="0" smtClean="0">
                <a:cs typeface="B Nazanin" panose="00000400000000000000" pitchFamily="2" charset="-78"/>
              </a:rPr>
              <a:t>ازتوباکتریاسه </a:t>
            </a:r>
            <a:r>
              <a:rPr lang="fa-IR" dirty="0">
                <a:cs typeface="B Nazanin" panose="00000400000000000000" pitchFamily="2" charset="-78"/>
              </a:rPr>
              <a:t>تعلق </a:t>
            </a:r>
            <a:r>
              <a:rPr lang="fa-IR" dirty="0" smtClean="0">
                <a:cs typeface="B Nazanin" panose="00000400000000000000" pitchFamily="2" charset="-78"/>
              </a:rPr>
              <a:t>دارد</a:t>
            </a:r>
            <a:r>
              <a:rPr lang="fa-IR" u="sng" dirty="0" smtClean="0">
                <a:cs typeface="B Nazanin" panose="00000400000000000000" pitchFamily="2" charset="-78"/>
              </a:rPr>
              <a:t> و به</a:t>
            </a:r>
            <a:r>
              <a:rPr lang="fa-IR" u="sng" dirty="0">
                <a:cs typeface="B Nazanin" panose="00000400000000000000" pitchFamily="2" charset="-78"/>
              </a:rPr>
              <a:t>‏معنای باکتری میله‏ای درگیر در تثبیت ازت یا نیتروژن تعریف شده است. ازتوباکتر یک باکتری غیرهمزیست، گرم منفی، هتروتروف، هوازی و آزادزی می‏باشد. این باکتری قادر به تولید نیتروژن بوده و همچنین مواد محرک رشد و ویتامین‏ها را تولید می‏کند. </a:t>
            </a:r>
            <a:endParaRPr lang="fa-IR" u="sng" dirty="0" smtClean="0">
              <a:cs typeface="B Nazanin" panose="00000400000000000000" pitchFamily="2" charset="-78"/>
            </a:endParaRPr>
          </a:p>
          <a:p>
            <a:pPr marL="0" indent="0" algn="just" rtl="1">
              <a:buNone/>
            </a:pPr>
            <a:endParaRPr lang="fa-IR" dirty="0" smtClean="0">
              <a:cs typeface="B Nazanin" panose="00000400000000000000" pitchFamily="2" charset="-78"/>
            </a:endParaRPr>
          </a:p>
          <a:p>
            <a:pPr algn="just" rtl="1"/>
            <a:r>
              <a:rPr lang="fa-IR" dirty="0" smtClean="0">
                <a:cs typeface="B Nazanin" panose="00000400000000000000" pitchFamily="2" charset="-78"/>
              </a:rPr>
              <a:t> تعداد باکتری ازتوباکتر در خاک، </a:t>
            </a:r>
            <a:r>
              <a:rPr lang="fa-IR" dirty="0">
                <a:cs typeface="B Nazanin" panose="00000400000000000000" pitchFamily="2" charset="-78"/>
              </a:rPr>
              <a:t>به دلیل کمبود ماده آلی و </a:t>
            </a:r>
            <a:r>
              <a:rPr lang="fa-IR" dirty="0" smtClean="0">
                <a:cs typeface="B Nazanin" panose="00000400000000000000" pitchFamily="2" charset="-78"/>
              </a:rPr>
              <a:t>اثر </a:t>
            </a:r>
            <a:r>
              <a:rPr lang="fa-IR" dirty="0">
                <a:cs typeface="B Nazanin" panose="00000400000000000000" pitchFamily="2" charset="-78"/>
              </a:rPr>
              <a:t>آنتاگونیسمی </a:t>
            </a:r>
            <a:r>
              <a:rPr lang="fa-IR" dirty="0" smtClean="0">
                <a:cs typeface="B Nazanin" panose="00000400000000000000" pitchFamily="2" charset="-78"/>
              </a:rPr>
              <a:t>میکروارگانیسم‏ها </a:t>
            </a:r>
            <a:r>
              <a:rPr lang="fa-IR" dirty="0">
                <a:cs typeface="B Nazanin" panose="00000400000000000000" pitchFamily="2" charset="-78"/>
              </a:rPr>
              <a:t>از 104 تا 105 عدد در هر گرم خاک تجاوز </a:t>
            </a:r>
            <a:r>
              <a:rPr lang="fa-IR" dirty="0" smtClean="0">
                <a:cs typeface="B Nazanin" panose="00000400000000000000" pitchFamily="2" charset="-78"/>
              </a:rPr>
              <a:t>نمی‏کند</a:t>
            </a:r>
            <a:r>
              <a:rPr lang="fa-IR" dirty="0">
                <a:cs typeface="B Nazanin" panose="00000400000000000000" pitchFamily="2" charset="-78"/>
              </a:rPr>
              <a:t>. </a:t>
            </a:r>
            <a:r>
              <a:rPr lang="fa-IR" dirty="0" smtClean="0">
                <a:cs typeface="B Nazanin" panose="00000400000000000000" pitchFamily="2" charset="-78"/>
              </a:rPr>
              <a:t>ازتوباکتر آنتی‏بیوتیک‏های </a:t>
            </a:r>
            <a:r>
              <a:rPr lang="fa-IR" dirty="0">
                <a:cs typeface="B Nazanin" panose="00000400000000000000" pitchFamily="2" charset="-78"/>
              </a:rPr>
              <a:t>ضدقارچی تولید </a:t>
            </a:r>
            <a:r>
              <a:rPr lang="fa-IR" dirty="0" smtClean="0">
                <a:cs typeface="B Nazanin" panose="00000400000000000000" pitchFamily="2" charset="-78"/>
              </a:rPr>
              <a:t>می‏کند </a:t>
            </a:r>
            <a:r>
              <a:rPr lang="fa-IR" dirty="0">
                <a:cs typeface="B Nazanin" panose="00000400000000000000" pitchFamily="2" charset="-78"/>
              </a:rPr>
              <a:t>که مانع </a:t>
            </a:r>
            <a:r>
              <a:rPr lang="fa-IR" dirty="0" smtClean="0">
                <a:cs typeface="B Nazanin" panose="00000400000000000000" pitchFamily="2" charset="-78"/>
              </a:rPr>
              <a:t>از رشد </a:t>
            </a:r>
            <a:r>
              <a:rPr lang="fa-IR" dirty="0">
                <a:cs typeface="B Nazanin" panose="00000400000000000000" pitchFamily="2" charset="-78"/>
              </a:rPr>
              <a:t>چندین پاتوژن قارچی در ناحیه ریشه گیاه </a:t>
            </a:r>
            <a:r>
              <a:rPr lang="fa-IR" dirty="0" smtClean="0">
                <a:cs typeface="B Nazanin" panose="00000400000000000000" pitchFamily="2" charset="-78"/>
              </a:rPr>
              <a:t>می‏شود</a:t>
            </a:r>
            <a:r>
              <a:rPr lang="fa-IR" dirty="0">
                <a:cs typeface="B Nazanin" panose="00000400000000000000" pitchFamily="2" charset="-78"/>
              </a:rPr>
              <a:t>. در نتیجه تا حدودی از مرگ و میر گیاهچه جلوگیری </a:t>
            </a:r>
            <a:r>
              <a:rPr lang="fa-IR" dirty="0" smtClean="0">
                <a:cs typeface="B Nazanin" panose="00000400000000000000" pitchFamily="2" charset="-78"/>
              </a:rPr>
              <a:t>می‏کند</a:t>
            </a:r>
            <a:r>
              <a:rPr lang="fa-IR" dirty="0">
                <a:cs typeface="B Nazanin" panose="00000400000000000000" pitchFamily="2" charset="-78"/>
              </a:rPr>
              <a:t>. جمعیت ازتوباکتر در ریزوسفر گیاهان زراعی و در </a:t>
            </a:r>
            <a:r>
              <a:rPr lang="fa-IR" dirty="0" smtClean="0">
                <a:cs typeface="B Nazanin" panose="00000400000000000000" pitchFamily="2" charset="-78"/>
              </a:rPr>
              <a:t>خاک‏های </a:t>
            </a:r>
            <a:r>
              <a:rPr lang="fa-IR" dirty="0">
                <a:cs typeface="B Nazanin" panose="00000400000000000000" pitchFamily="2" charset="-78"/>
              </a:rPr>
              <a:t>کشت نشده، </a:t>
            </a:r>
            <a:r>
              <a:rPr lang="fa-IR" dirty="0" smtClean="0">
                <a:cs typeface="B Nazanin" panose="00000400000000000000" pitchFamily="2" charset="-78"/>
              </a:rPr>
              <a:t>معمولا </a:t>
            </a:r>
            <a:r>
              <a:rPr lang="fa-IR" dirty="0">
                <a:cs typeface="B Nazanin" panose="00000400000000000000" pitchFamily="2" charset="-78"/>
              </a:rPr>
              <a:t>کم است. حضور ازتوباکتر در ریزوسفر تعدادی از گیاهان زراعی مانند برنج، ذرت، نیشکر، سبزیجات و </a:t>
            </a:r>
            <a:r>
              <a:rPr lang="fa-IR" dirty="0" smtClean="0">
                <a:cs typeface="B Nazanin" panose="00000400000000000000" pitchFamily="2" charset="-78"/>
              </a:rPr>
              <a:t>محصولات </a:t>
            </a:r>
            <a:r>
              <a:rPr lang="fa-IR" dirty="0">
                <a:cs typeface="B Nazanin" panose="00000400000000000000" pitchFamily="2" charset="-78"/>
              </a:rPr>
              <a:t>باغی گزارش شده </a:t>
            </a:r>
            <a:r>
              <a:rPr lang="fa-IR" dirty="0" smtClean="0">
                <a:cs typeface="B Nazanin" panose="00000400000000000000" pitchFamily="2" charset="-78"/>
              </a:rPr>
              <a:t>است.</a:t>
            </a:r>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21</a:t>
            </a:fld>
            <a:endParaRPr lang="en-US"/>
          </a:p>
        </p:txBody>
      </p:sp>
    </p:spTree>
    <p:extLst>
      <p:ext uri="{BB962C8B-B14F-4D97-AF65-F5344CB8AC3E}">
        <p14:creationId xmlns:p14="http://schemas.microsoft.com/office/powerpoint/2010/main" val="2986434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cs typeface="B Nazanin" panose="00000400000000000000" pitchFamily="2" charset="-78"/>
              </a:rPr>
              <a:t>ویژگی‏ها و مشخصه‏های بالقوه‏ی برخی از کودهای زیستی</a:t>
            </a:r>
            <a:endParaRPr lang="en-US" sz="3200" dirty="0"/>
          </a:p>
        </p:txBody>
      </p:sp>
      <p:sp>
        <p:nvSpPr>
          <p:cNvPr id="3" name="Content Placeholder 2"/>
          <p:cNvSpPr>
            <a:spLocks noGrp="1"/>
          </p:cNvSpPr>
          <p:nvPr>
            <p:ph idx="1"/>
          </p:nvPr>
        </p:nvSpPr>
        <p:spPr/>
        <p:txBody>
          <a:bodyPr>
            <a:normAutofit/>
          </a:bodyPr>
          <a:lstStyle/>
          <a:p>
            <a:pPr marL="0" indent="0" algn="just" rtl="1">
              <a:buNone/>
            </a:pPr>
            <a:r>
              <a:rPr lang="fa-IR" dirty="0" smtClean="0">
                <a:cs typeface="B Nazanin" panose="00000400000000000000" pitchFamily="2" charset="-78"/>
              </a:rPr>
              <a:t>ازتوباکتر </a:t>
            </a:r>
            <a:r>
              <a:rPr lang="fa-IR" dirty="0">
                <a:cs typeface="B Nazanin" panose="00000400000000000000" pitchFamily="2" charset="-78"/>
              </a:rPr>
              <a:t>قادر است با استفاده از مکانیسم‏های مختلفی همچون تثبیت نیتروژن اتمسفری، تولید </a:t>
            </a:r>
            <a:r>
              <a:rPr lang="fa-IR" dirty="0" smtClean="0">
                <a:cs typeface="B Nazanin" panose="00000400000000000000" pitchFamily="2" charset="-78"/>
              </a:rPr>
              <a:t>هورمون‏هایی </a:t>
            </a:r>
            <a:r>
              <a:rPr lang="fa-IR" dirty="0">
                <a:cs typeface="B Nazanin" panose="00000400000000000000" pitchFamily="2" charset="-78"/>
              </a:rPr>
              <a:t>نظیر اکسین‏ها، جیبرلین‏ها و ویتامین‏های </a:t>
            </a:r>
            <a:r>
              <a:rPr lang="en-US" dirty="0">
                <a:latin typeface="Times New Roman" panose="02020603050405020304" pitchFamily="18" charset="0"/>
                <a:cs typeface="Times New Roman" panose="02020603050405020304" pitchFamily="18" charset="0"/>
              </a:rPr>
              <a:t>B</a:t>
            </a:r>
            <a:r>
              <a:rPr lang="fa-IR" dirty="0">
                <a:cs typeface="B Nazanin" panose="00000400000000000000" pitchFamily="2" charset="-78"/>
              </a:rPr>
              <a:t>، ترشح سیدروفور و اسیدهای آلی در ریزوسفر، عملکرد را در گیاهانی نظیر گندم را افزایش دهد</a:t>
            </a:r>
            <a:r>
              <a:rPr lang="fa-IR" dirty="0" smtClean="0">
                <a:cs typeface="B Nazanin" panose="00000400000000000000" pitchFamily="2" charset="-78"/>
              </a:rPr>
              <a:t>.</a:t>
            </a:r>
          </a:p>
          <a:p>
            <a:pPr marL="0" indent="0" algn="just" rtl="1">
              <a:buNone/>
            </a:pPr>
            <a:endParaRPr lang="fa-IR" dirty="0" smtClean="0">
              <a:cs typeface="B Nazanin" panose="00000400000000000000" pitchFamily="2" charset="-78"/>
            </a:endParaRPr>
          </a:p>
          <a:p>
            <a:pPr marL="0" indent="0" algn="just" rtl="1">
              <a:buNone/>
            </a:pPr>
            <a:r>
              <a:rPr lang="fa-IR" dirty="0">
                <a:solidFill>
                  <a:srgbClr val="FFFF00"/>
                </a:solidFill>
                <a:cs typeface="B Nazanin" panose="00000400000000000000" pitchFamily="2" charset="-78"/>
              </a:rPr>
              <a:t>ازتوباکتر</a:t>
            </a:r>
            <a:r>
              <a:rPr lang="fa-IR" dirty="0">
                <a:cs typeface="B Nazanin" panose="00000400000000000000" pitchFamily="2" charset="-78"/>
              </a:rPr>
              <a:t> کلونی‏هایی در ریشه تشکیل می‏دهد و نه تنها در سطح ریشه باقی می‏ماند، بلکه بخش قابل ملاحظه‏ای از آن‏ها به درون بافت‏های ریشه نفوذ می‏کنند. با این حال، آن‏ها در خارج از ریشه و روی بافت‏های ریشه، رشد و تولید گره‏های قابل مشاهده ندارند.</a:t>
            </a:r>
          </a:p>
          <a:p>
            <a:pPr marL="0" indent="0" algn="just" rtl="1">
              <a:buNone/>
            </a:pPr>
            <a:endParaRPr lang="en-US" dirty="0">
              <a:cs typeface="B Nazanin" panose="00000400000000000000" pitchFamily="2" charset="-78"/>
            </a:endParaRPr>
          </a:p>
          <a:p>
            <a:pPr marL="0" indent="0">
              <a:buNone/>
            </a:pPr>
            <a:endParaRPr lang="en-US" dirty="0"/>
          </a:p>
        </p:txBody>
      </p:sp>
      <p:sp>
        <p:nvSpPr>
          <p:cNvPr id="5" name="Slide Number Placeholder 4"/>
          <p:cNvSpPr>
            <a:spLocks noGrp="1"/>
          </p:cNvSpPr>
          <p:nvPr>
            <p:ph type="sldNum" sz="quarter" idx="12"/>
          </p:nvPr>
        </p:nvSpPr>
        <p:spPr/>
        <p:txBody>
          <a:bodyPr/>
          <a:lstStyle/>
          <a:p>
            <a:fld id="{7FFC6870-5E78-42E4-A4FB-2DB2B62E8621}" type="slidenum">
              <a:rPr lang="en-US" smtClean="0"/>
              <a:t>22</a:t>
            </a:fld>
            <a:endParaRPr lang="en-US"/>
          </a:p>
        </p:txBody>
      </p:sp>
    </p:spTree>
    <p:extLst>
      <p:ext uri="{BB962C8B-B14F-4D97-AF65-F5344CB8AC3E}">
        <p14:creationId xmlns:p14="http://schemas.microsoft.com/office/powerpoint/2010/main" val="3689584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cs typeface="B Nazanin" panose="00000400000000000000" pitchFamily="2" charset="-78"/>
              </a:rPr>
              <a:t>ویژگی‏ها و مشخصه‏های بالقوه‏ی برخی از کودهای زیستی</a:t>
            </a:r>
            <a:endParaRPr lang="fa-IR" sz="3200" dirty="0"/>
          </a:p>
        </p:txBody>
      </p:sp>
      <p:sp>
        <p:nvSpPr>
          <p:cNvPr id="3" name="Content Placeholder 2"/>
          <p:cNvSpPr>
            <a:spLocks noGrp="1"/>
          </p:cNvSpPr>
          <p:nvPr>
            <p:ph idx="1"/>
          </p:nvPr>
        </p:nvSpPr>
        <p:spPr>
          <a:xfrm>
            <a:off x="703729" y="1394852"/>
            <a:ext cx="10515600" cy="4096310"/>
          </a:xfrm>
        </p:spPr>
        <p:txBody>
          <a:bodyPr>
            <a:normAutofit lnSpcReduction="10000"/>
          </a:bodyPr>
          <a:lstStyle/>
          <a:p>
            <a:pPr algn="just" rtl="1"/>
            <a:endParaRPr lang="fa-IR" dirty="0">
              <a:cs typeface="B Nazanin" panose="00000400000000000000" pitchFamily="2" charset="-78"/>
            </a:endParaRPr>
          </a:p>
          <a:p>
            <a:pPr algn="just" rtl="1"/>
            <a:r>
              <a:rPr lang="fa-IR" dirty="0" smtClean="0">
                <a:solidFill>
                  <a:srgbClr val="FFFF00"/>
                </a:solidFill>
                <a:cs typeface="B Nazanin" panose="00000400000000000000" pitchFamily="2" charset="-78"/>
              </a:rPr>
              <a:t>آزوسپیریلوم</a:t>
            </a:r>
            <a:r>
              <a:rPr lang="fa-IR" dirty="0">
                <a:solidFill>
                  <a:srgbClr val="FFFF00"/>
                </a:solidFill>
                <a:cs typeface="B Nazanin" panose="00000400000000000000" pitchFamily="2" charset="-78"/>
              </a:rPr>
              <a:t>: </a:t>
            </a:r>
            <a:r>
              <a:rPr lang="fa-IR" dirty="0">
                <a:cs typeface="B Nazanin" panose="00000400000000000000" pitchFamily="2" charset="-78"/>
              </a:rPr>
              <a:t>آزوسپیریلوم متعلق به خانواده اسپیریالسه است و در طبیعت به صورت هتروتروف و یا همزیست با گیاهان یافت </a:t>
            </a:r>
            <a:r>
              <a:rPr lang="fa-IR" dirty="0" smtClean="0">
                <a:cs typeface="B Nazanin" panose="00000400000000000000" pitchFamily="2" charset="-78"/>
              </a:rPr>
              <a:t>می‏شود</a:t>
            </a:r>
            <a:r>
              <a:rPr lang="fa-IR" dirty="0">
                <a:cs typeface="B Nazanin" panose="00000400000000000000" pitchFamily="2" charset="-78"/>
              </a:rPr>
              <a:t>. </a:t>
            </a:r>
            <a:r>
              <a:rPr lang="fa-IR" dirty="0" smtClean="0">
                <a:cs typeface="B Nazanin" panose="00000400000000000000" pitchFamily="2" charset="-78"/>
              </a:rPr>
              <a:t>علاوه </a:t>
            </a:r>
            <a:r>
              <a:rPr lang="fa-IR" dirty="0">
                <a:cs typeface="B Nazanin" panose="00000400000000000000" pitchFamily="2" charset="-78"/>
              </a:rPr>
              <a:t>بر توانایی تثبیت نیتروژن به میزان حدود 20 تا </a:t>
            </a:r>
            <a:r>
              <a:rPr lang="fa-IR" dirty="0" smtClean="0">
                <a:cs typeface="B Nazanin" panose="00000400000000000000" pitchFamily="2" charset="-78"/>
              </a:rPr>
              <a:t>40 </a:t>
            </a:r>
            <a:r>
              <a:rPr lang="fa-IR" dirty="0">
                <a:cs typeface="B Nazanin" panose="00000400000000000000" pitchFamily="2" charset="-78"/>
              </a:rPr>
              <a:t>کیلوگرم در هکتار، همچنین </a:t>
            </a:r>
            <a:r>
              <a:rPr lang="fa-IR" dirty="0" smtClean="0">
                <a:cs typeface="B Nazanin" panose="00000400000000000000" pitchFamily="2" charset="-78"/>
              </a:rPr>
              <a:t>می‏تواند </a:t>
            </a:r>
            <a:r>
              <a:rPr lang="fa-IR" dirty="0">
                <a:cs typeface="B Nazanin" panose="00000400000000000000" pitchFamily="2" charset="-78"/>
              </a:rPr>
              <a:t>مواد تنظیم </a:t>
            </a:r>
            <a:r>
              <a:rPr lang="fa-IR" dirty="0" smtClean="0">
                <a:cs typeface="B Nazanin" panose="00000400000000000000" pitchFamily="2" charset="-78"/>
              </a:rPr>
              <a:t>کننده‏ی </a:t>
            </a:r>
            <a:r>
              <a:rPr lang="fa-IR" dirty="0">
                <a:cs typeface="B Nazanin" panose="00000400000000000000" pitchFamily="2" charset="-78"/>
              </a:rPr>
              <a:t>رشد را تولید کند</a:t>
            </a:r>
            <a:r>
              <a:rPr lang="fa-IR" dirty="0" smtClean="0">
                <a:cs typeface="B Nazanin" panose="00000400000000000000" pitchFamily="2" charset="-78"/>
              </a:rPr>
              <a:t>.</a:t>
            </a:r>
          </a:p>
          <a:p>
            <a:pPr marL="0" indent="0" algn="just" rtl="1">
              <a:buNone/>
            </a:pPr>
            <a:endParaRPr lang="fa-IR" dirty="0" smtClean="0">
              <a:cs typeface="B Nazanin" panose="00000400000000000000" pitchFamily="2" charset="-78"/>
            </a:endParaRPr>
          </a:p>
          <a:p>
            <a:pPr algn="just" rtl="1"/>
            <a:r>
              <a:rPr lang="fa-IR" dirty="0" smtClean="0">
                <a:cs typeface="B Nazanin" panose="00000400000000000000" pitchFamily="2" charset="-78"/>
              </a:rPr>
              <a:t>آزوسپیریلوم اولین </a:t>
            </a:r>
            <a:r>
              <a:rPr lang="fa-IR" dirty="0">
                <a:cs typeface="B Nazanin" panose="00000400000000000000" pitchFamily="2" charset="-78"/>
              </a:rPr>
              <a:t>بار از یک خاک شنی فقیر در کشور هلند جداسازی شد. آزوسپیریلوم یک باکتری مارپیچی شکل می‏باشد که علاوه بر تثبیت نیتروژن قادر به تولید هورمون‏ها و ویتامین‏ها نیز می‏باشد. این باکتری دارای توزیع خوبی در خاک‏ها و ریشه گیاهان علفی می‏باشد. یک باکتری گرم منفی بوده (یا گرم متغیر) و با اشکال منحنی و میله‏ای شکل در اندازه‏های مختلف دیده می‏شود.</a:t>
            </a:r>
            <a:endParaRPr lang="en-US" dirty="0">
              <a:cs typeface="B Nazanin" panose="00000400000000000000" pitchFamily="2" charset="-78"/>
            </a:endParaRPr>
          </a:p>
          <a:p>
            <a:pPr algn="just" rtl="1"/>
            <a:endParaRPr lang="fa-IR" dirty="0" smtClean="0">
              <a:cs typeface="B Nazanin" panose="00000400000000000000" pitchFamily="2" charset="-78"/>
            </a:endParaRPr>
          </a:p>
          <a:p>
            <a:pPr marL="0" indent="0" algn="just" rtl="1">
              <a:buNone/>
            </a:pPr>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23</a:t>
            </a:fld>
            <a:endParaRPr lang="en-US"/>
          </a:p>
        </p:txBody>
      </p:sp>
    </p:spTree>
    <p:extLst>
      <p:ext uri="{BB962C8B-B14F-4D97-AF65-F5344CB8AC3E}">
        <p14:creationId xmlns:p14="http://schemas.microsoft.com/office/powerpoint/2010/main" val="2959232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cs typeface="B Nazanin" panose="00000400000000000000" pitchFamily="2" charset="-78"/>
              </a:rPr>
              <a:t>ویژگی‏ها و مشخصه‏های بالقوه‏ی برخی از کودهای زیستی</a:t>
            </a:r>
            <a:endParaRPr lang="fa-IR" sz="3200" dirty="0"/>
          </a:p>
        </p:txBody>
      </p:sp>
      <p:sp>
        <p:nvSpPr>
          <p:cNvPr id="3" name="Content Placeholder 2"/>
          <p:cNvSpPr>
            <a:spLocks noGrp="1"/>
          </p:cNvSpPr>
          <p:nvPr>
            <p:ph idx="1"/>
          </p:nvPr>
        </p:nvSpPr>
        <p:spPr>
          <a:xfrm>
            <a:off x="838200" y="1583578"/>
            <a:ext cx="10515600" cy="4351338"/>
          </a:xfrm>
        </p:spPr>
        <p:txBody>
          <a:bodyPr/>
          <a:lstStyle/>
          <a:p>
            <a:pPr algn="just" rtl="1"/>
            <a:r>
              <a:rPr lang="fa-IR" dirty="0">
                <a:cs typeface="B Nazanin" panose="00000400000000000000" pitchFamily="2" charset="-78"/>
              </a:rPr>
              <a:t>آزوسپیریلوم با بسیاری از گیاهان به ویژه گیاهان چهار کربنه، همزیستی و همکاری دارند. زیرا این باکتری برای رشد و تثبیت نیتروژن به اسیدهای آلی از قبیل مالیک اسید و آسپارتیک اسید نیاز دارد. بنابراین، این باکتری برای گیاهان چهارکربنه مانند ذرت، نیشکر، سورگوم و ارزن مرواریدی، توصیه می‏شود. </a:t>
            </a:r>
            <a:endParaRPr lang="fa-IR" dirty="0" smtClean="0">
              <a:cs typeface="B Nazanin" panose="00000400000000000000" pitchFamily="2" charset="-78"/>
            </a:endParaRPr>
          </a:p>
          <a:p>
            <a:pPr marL="0" indent="0" algn="just" rtl="1">
              <a:buNone/>
            </a:pPr>
            <a:endParaRPr lang="fa-IR" dirty="0" smtClean="0">
              <a:cs typeface="B Nazanin" panose="00000400000000000000" pitchFamily="2" charset="-78"/>
            </a:endParaRPr>
          </a:p>
          <a:p>
            <a:pPr algn="just" rtl="1"/>
            <a:r>
              <a:rPr lang="fa-IR" dirty="0">
                <a:cs typeface="B Nazanin" panose="00000400000000000000" pitchFamily="2" charset="-78"/>
              </a:rPr>
              <a:t>آزوسپیریلوم نیز همانند ازتوباکتر قادر به تثبیت غیر همزیستی نیتروژن در گیاهان غیر لگومینوزه می‏باشد و اغلب دارای صفات مفید ذکر شده برای ازتوباکتر نیز می‏باشد. از جمله نتایج تلقیح گیاهان با این باکتری‏ها می‏توان به افزایش عملکرد، تاثیر بر وزن دانه و سایر اجزاء عملکرد اشاره کرد.</a:t>
            </a:r>
            <a:endParaRPr lang="en-US" dirty="0">
              <a:cs typeface="B Nazanin" panose="00000400000000000000" pitchFamily="2" charset="-78"/>
            </a:endParaRPr>
          </a:p>
          <a:p>
            <a:pPr algn="just" rtl="1"/>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24</a:t>
            </a:fld>
            <a:endParaRPr lang="en-US"/>
          </a:p>
        </p:txBody>
      </p:sp>
    </p:spTree>
    <p:extLst>
      <p:ext uri="{BB962C8B-B14F-4D97-AF65-F5344CB8AC3E}">
        <p14:creationId xmlns:p14="http://schemas.microsoft.com/office/powerpoint/2010/main" val="276840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cs typeface="B Nazanin" panose="00000400000000000000" pitchFamily="2" charset="-78"/>
              </a:rPr>
              <a:t>ویژگی‏ها و مشخصه‏های بالقوه‏ی برخی از کودهای زیستی</a:t>
            </a:r>
            <a:endParaRPr lang="fa-IR" sz="3200" dirty="0"/>
          </a:p>
        </p:txBody>
      </p:sp>
      <p:sp>
        <p:nvSpPr>
          <p:cNvPr id="3" name="Content Placeholder 2"/>
          <p:cNvSpPr>
            <a:spLocks noGrp="1"/>
          </p:cNvSpPr>
          <p:nvPr>
            <p:ph idx="1"/>
          </p:nvPr>
        </p:nvSpPr>
        <p:spPr/>
        <p:txBody>
          <a:bodyPr/>
          <a:lstStyle/>
          <a:p>
            <a:pPr algn="just" rtl="1"/>
            <a:r>
              <a:rPr lang="fa-IR" dirty="0">
                <a:solidFill>
                  <a:srgbClr val="FFFF00"/>
                </a:solidFill>
                <a:cs typeface="B Nazanin" panose="00000400000000000000" pitchFamily="2" charset="-78"/>
              </a:rPr>
              <a:t>جلبک سبزآبی </a:t>
            </a:r>
            <a:r>
              <a:rPr lang="fa-IR" dirty="0" smtClean="0">
                <a:solidFill>
                  <a:srgbClr val="FFFF00"/>
                </a:solidFill>
                <a:cs typeface="B Nazanin" panose="00000400000000000000" pitchFamily="2" charset="-78"/>
              </a:rPr>
              <a:t>(سیانوباکتر) و آزولا: </a:t>
            </a:r>
            <a:r>
              <a:rPr lang="fa-IR" dirty="0">
                <a:cs typeface="B Nazanin" panose="00000400000000000000" pitchFamily="2" charset="-78"/>
              </a:rPr>
              <a:t>این </a:t>
            </a:r>
            <a:r>
              <a:rPr lang="fa-IR" dirty="0" smtClean="0">
                <a:cs typeface="B Nazanin" panose="00000400000000000000" pitchFamily="2" charset="-78"/>
              </a:rPr>
              <a:t>جلبک‏ها </a:t>
            </a:r>
            <a:r>
              <a:rPr lang="fa-IR" dirty="0">
                <a:cs typeface="B Nazanin" panose="00000400000000000000" pitchFamily="2" charset="-78"/>
              </a:rPr>
              <a:t>به هشت خانواده مختلف تعلق دارند. در طبیعت به صورت اتوتروف هستند و تولید اکسین، ایندول استیک اسید و جیبرلیک اسید </a:t>
            </a:r>
            <a:r>
              <a:rPr lang="fa-IR" dirty="0" smtClean="0">
                <a:cs typeface="B Nazanin" panose="00000400000000000000" pitchFamily="2" charset="-78"/>
              </a:rPr>
              <a:t>می‏کنند</a:t>
            </a:r>
            <a:r>
              <a:rPr lang="fa-IR" dirty="0">
                <a:cs typeface="B Nazanin" panose="00000400000000000000" pitchFamily="2" charset="-78"/>
              </a:rPr>
              <a:t>. در مزارع برنج به مقدار فراوان یافت </a:t>
            </a:r>
            <a:r>
              <a:rPr lang="fa-IR" dirty="0" smtClean="0">
                <a:cs typeface="B Nazanin" panose="00000400000000000000" pitchFamily="2" charset="-78"/>
              </a:rPr>
              <a:t>می‏شوند </a:t>
            </a:r>
            <a:r>
              <a:rPr lang="fa-IR" dirty="0">
                <a:cs typeface="B Nazanin" panose="00000400000000000000" pitchFamily="2" charset="-78"/>
              </a:rPr>
              <a:t>و در حالت غرقاب قادرند 20 تا 30 کیلوگرم نیتروژن در هکتار تثبیت کنند. از این </a:t>
            </a:r>
            <a:r>
              <a:rPr lang="fa-IR" dirty="0" smtClean="0">
                <a:cs typeface="B Nazanin" panose="00000400000000000000" pitchFamily="2" charset="-78"/>
              </a:rPr>
              <a:t>جلبک‏ها به‏عنوان ارگانیسم‏های </a:t>
            </a:r>
            <a:r>
              <a:rPr lang="fa-IR" dirty="0">
                <a:cs typeface="B Nazanin" panose="00000400000000000000" pitchFamily="2" charset="-78"/>
              </a:rPr>
              <a:t>شالیزار یاد شده است. </a:t>
            </a:r>
            <a:endParaRPr lang="fa-IR" dirty="0" smtClean="0">
              <a:cs typeface="B Nazanin" panose="00000400000000000000" pitchFamily="2" charset="-78"/>
            </a:endParaRPr>
          </a:p>
          <a:p>
            <a:pPr algn="just" rtl="1"/>
            <a:r>
              <a:rPr lang="fa-IR" dirty="0">
                <a:solidFill>
                  <a:srgbClr val="FFFF00"/>
                </a:solidFill>
                <a:cs typeface="B Nazanin" panose="00000400000000000000" pitchFamily="2" charset="-78"/>
              </a:rPr>
              <a:t>نیتروژن یک </a:t>
            </a:r>
            <a:r>
              <a:rPr lang="fa-IR" dirty="0" smtClean="0">
                <a:solidFill>
                  <a:srgbClr val="FFFF00"/>
                </a:solidFill>
                <a:cs typeface="B Nazanin" panose="00000400000000000000" pitchFamily="2" charset="-78"/>
              </a:rPr>
              <a:t>نهاده‏ی </a:t>
            </a:r>
            <a:r>
              <a:rPr lang="fa-IR" dirty="0">
                <a:solidFill>
                  <a:srgbClr val="FFFF00"/>
                </a:solidFill>
                <a:cs typeface="B Nazanin" panose="00000400000000000000" pitchFamily="2" charset="-78"/>
              </a:rPr>
              <a:t>کلیدی است که برای تولید برنج در </a:t>
            </a:r>
            <a:r>
              <a:rPr lang="fa-IR" dirty="0" smtClean="0">
                <a:solidFill>
                  <a:srgbClr val="FFFF00"/>
                </a:solidFill>
                <a:cs typeface="B Nazanin" panose="00000400000000000000" pitchFamily="2" charset="-78"/>
              </a:rPr>
              <a:t>زمین‏های </a:t>
            </a:r>
            <a:r>
              <a:rPr lang="fa-IR" dirty="0">
                <a:solidFill>
                  <a:srgbClr val="FFFF00"/>
                </a:solidFill>
                <a:cs typeface="B Nazanin" panose="00000400000000000000" pitchFamily="2" charset="-78"/>
              </a:rPr>
              <a:t>غرقاب به مقدار زیاد مورد نیاز است. ازت خاک و کودهای زیستی نیتروژن </a:t>
            </a:r>
            <a:r>
              <a:rPr lang="fa-IR" dirty="0" smtClean="0">
                <a:solidFill>
                  <a:srgbClr val="FFFF00"/>
                </a:solidFill>
                <a:cs typeface="B Nazanin" panose="00000400000000000000" pitchFamily="2" charset="-78"/>
              </a:rPr>
              <a:t>که </a:t>
            </a:r>
            <a:r>
              <a:rPr lang="fa-IR" dirty="0">
                <a:solidFill>
                  <a:srgbClr val="FFFF00"/>
                </a:solidFill>
                <a:cs typeface="B Nazanin" panose="00000400000000000000" pitchFamily="2" charset="-78"/>
              </a:rPr>
              <a:t>با همکاری </a:t>
            </a:r>
            <a:r>
              <a:rPr lang="fa-IR" dirty="0" smtClean="0">
                <a:solidFill>
                  <a:srgbClr val="FFFF00"/>
                </a:solidFill>
                <a:cs typeface="B Nazanin" panose="00000400000000000000" pitchFamily="2" charset="-78"/>
              </a:rPr>
              <a:t>ارگانیسم‏ها </a:t>
            </a:r>
            <a:r>
              <a:rPr lang="fa-IR" dirty="0">
                <a:solidFill>
                  <a:srgbClr val="FFFF00"/>
                </a:solidFill>
                <a:cs typeface="B Nazanin" panose="00000400000000000000" pitchFamily="2" charset="-78"/>
              </a:rPr>
              <a:t>تولید </a:t>
            </a:r>
            <a:r>
              <a:rPr lang="fa-IR" dirty="0" smtClean="0">
                <a:solidFill>
                  <a:srgbClr val="FFFF00"/>
                </a:solidFill>
                <a:cs typeface="B Nazanin" panose="00000400000000000000" pitchFamily="2" charset="-78"/>
              </a:rPr>
              <a:t>می‏شوند</a:t>
            </a:r>
            <a:r>
              <a:rPr lang="fa-IR" dirty="0">
                <a:solidFill>
                  <a:srgbClr val="FFFF00"/>
                </a:solidFill>
                <a:cs typeface="B Nazanin" panose="00000400000000000000" pitchFamily="2" charset="-78"/>
              </a:rPr>
              <a:t>، منابع اصلی </a:t>
            </a:r>
            <a:r>
              <a:rPr lang="fa-IR" dirty="0" smtClean="0">
                <a:solidFill>
                  <a:srgbClr val="FFFF00"/>
                </a:solidFill>
                <a:cs typeface="B Nazanin" panose="00000400000000000000" pitchFamily="2" charset="-78"/>
              </a:rPr>
              <a:t>نیتروژن </a:t>
            </a:r>
            <a:r>
              <a:rPr lang="fa-IR" dirty="0">
                <a:solidFill>
                  <a:srgbClr val="FFFF00"/>
                </a:solidFill>
                <a:cs typeface="B Nazanin" panose="00000400000000000000" pitchFamily="2" charset="-78"/>
              </a:rPr>
              <a:t>برای مزارع غرقاب برنج </a:t>
            </a:r>
            <a:r>
              <a:rPr lang="fa-IR" dirty="0" smtClean="0">
                <a:solidFill>
                  <a:srgbClr val="FFFF00"/>
                </a:solidFill>
                <a:cs typeface="B Nazanin" panose="00000400000000000000" pitchFamily="2" charset="-78"/>
              </a:rPr>
              <a:t>هستند</a:t>
            </a:r>
            <a:r>
              <a:rPr lang="fa-IR" dirty="0">
                <a:solidFill>
                  <a:srgbClr val="FFFF00"/>
                </a:solidFill>
                <a:cs typeface="B Nazanin" panose="00000400000000000000" pitchFamily="2" charset="-78"/>
              </a:rPr>
              <a:t>. 50 تا 60 </a:t>
            </a:r>
            <a:r>
              <a:rPr lang="fa-IR" dirty="0" smtClean="0">
                <a:solidFill>
                  <a:srgbClr val="FFFF00"/>
                </a:solidFill>
                <a:cs typeface="B Nazanin" panose="00000400000000000000" pitchFamily="2" charset="-78"/>
              </a:rPr>
              <a:t>درصد نیتروژن مورد </a:t>
            </a:r>
            <a:r>
              <a:rPr lang="fa-IR" dirty="0">
                <a:solidFill>
                  <a:srgbClr val="FFFF00"/>
                </a:solidFill>
                <a:cs typeface="B Nazanin" panose="00000400000000000000" pitchFamily="2" charset="-78"/>
              </a:rPr>
              <a:t>نیاز گیاه برنج، </a:t>
            </a:r>
            <a:r>
              <a:rPr lang="fa-IR" dirty="0" smtClean="0">
                <a:solidFill>
                  <a:srgbClr val="FFFF00"/>
                </a:solidFill>
                <a:cs typeface="B Nazanin" panose="00000400000000000000" pitchFamily="2" charset="-78"/>
              </a:rPr>
              <a:t>به‏طور ترکیبی از طریق </a:t>
            </a:r>
            <a:r>
              <a:rPr lang="fa-IR" dirty="0">
                <a:solidFill>
                  <a:srgbClr val="FFFF00"/>
                </a:solidFill>
                <a:cs typeface="B Nazanin" panose="00000400000000000000" pitchFamily="2" charset="-78"/>
              </a:rPr>
              <a:t>معدنی شدن نیتروژن آلی خاک، کودهای زیستی نیتروژن و همکاری </a:t>
            </a:r>
            <a:r>
              <a:rPr lang="fa-IR" dirty="0" smtClean="0">
                <a:solidFill>
                  <a:srgbClr val="FFFF00"/>
                </a:solidFill>
                <a:cs typeface="B Nazanin" panose="00000400000000000000" pitchFamily="2" charset="-78"/>
              </a:rPr>
              <a:t>باکتری‏ها </a:t>
            </a:r>
            <a:r>
              <a:rPr lang="fa-IR" dirty="0">
                <a:solidFill>
                  <a:srgbClr val="FFFF00"/>
                </a:solidFill>
                <a:cs typeface="B Nazanin" panose="00000400000000000000" pitchFamily="2" charset="-78"/>
              </a:rPr>
              <a:t>با برنج بدست </a:t>
            </a:r>
            <a:r>
              <a:rPr lang="fa-IR" dirty="0" smtClean="0">
                <a:solidFill>
                  <a:srgbClr val="FFFF00"/>
                </a:solidFill>
                <a:cs typeface="B Nazanin" panose="00000400000000000000" pitchFamily="2" charset="-78"/>
              </a:rPr>
              <a:t>می‏آید</a:t>
            </a:r>
            <a:r>
              <a:rPr lang="fa-IR" dirty="0">
                <a:solidFill>
                  <a:srgbClr val="FFFF00"/>
                </a:solidFill>
                <a:cs typeface="B Nazanin" panose="00000400000000000000" pitchFamily="2" charset="-78"/>
              </a:rPr>
              <a:t>. </a:t>
            </a:r>
          </a:p>
        </p:txBody>
      </p:sp>
      <p:sp>
        <p:nvSpPr>
          <p:cNvPr id="5" name="Slide Number Placeholder 4"/>
          <p:cNvSpPr>
            <a:spLocks noGrp="1"/>
          </p:cNvSpPr>
          <p:nvPr>
            <p:ph type="sldNum" sz="quarter" idx="12"/>
          </p:nvPr>
        </p:nvSpPr>
        <p:spPr/>
        <p:txBody>
          <a:bodyPr/>
          <a:lstStyle/>
          <a:p>
            <a:fld id="{7FFC6870-5E78-42E4-A4FB-2DB2B62E8621}" type="slidenum">
              <a:rPr lang="en-US" smtClean="0"/>
              <a:t>25</a:t>
            </a:fld>
            <a:endParaRPr lang="en-US"/>
          </a:p>
        </p:txBody>
      </p:sp>
    </p:spTree>
    <p:extLst>
      <p:ext uri="{BB962C8B-B14F-4D97-AF65-F5344CB8AC3E}">
        <p14:creationId xmlns:p14="http://schemas.microsoft.com/office/powerpoint/2010/main" val="1825262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cs typeface="B Nazanin" panose="00000400000000000000" pitchFamily="2" charset="-78"/>
              </a:rPr>
              <a:t>ویژگی‏ها و مشخصه‏های بالقوه‏ی برخی از کودهای زیستی</a:t>
            </a:r>
            <a:endParaRPr lang="fa-IR" sz="3200" dirty="0"/>
          </a:p>
        </p:txBody>
      </p:sp>
      <p:sp>
        <p:nvSpPr>
          <p:cNvPr id="3" name="Content Placeholder 2"/>
          <p:cNvSpPr>
            <a:spLocks noGrp="1"/>
          </p:cNvSpPr>
          <p:nvPr>
            <p:ph idx="1"/>
          </p:nvPr>
        </p:nvSpPr>
        <p:spPr/>
        <p:txBody>
          <a:bodyPr>
            <a:normAutofit/>
          </a:bodyPr>
          <a:lstStyle/>
          <a:p>
            <a:pPr algn="just" rtl="1"/>
            <a:r>
              <a:rPr lang="fa-IR" dirty="0">
                <a:cs typeface="B Nazanin" panose="00000400000000000000" pitchFamily="2" charset="-78"/>
              </a:rPr>
              <a:t>سرخس با استفاده از انشعابات ساقه، </a:t>
            </a:r>
            <a:r>
              <a:rPr lang="fa-IR" dirty="0" smtClean="0">
                <a:cs typeface="B Nazanin" panose="00000400000000000000" pitchFamily="2" charset="-78"/>
              </a:rPr>
              <a:t>برگ‏هایی </a:t>
            </a:r>
            <a:r>
              <a:rPr lang="fa-IR" dirty="0">
                <a:cs typeface="B Nazanin" panose="00000400000000000000" pitchFamily="2" charset="-78"/>
              </a:rPr>
              <a:t>با </a:t>
            </a:r>
            <a:r>
              <a:rPr lang="fa-IR" dirty="0" smtClean="0">
                <a:cs typeface="B Nazanin" panose="00000400000000000000" pitchFamily="2" charset="-78"/>
              </a:rPr>
              <a:t>بریدگی‏های </a:t>
            </a:r>
            <a:r>
              <a:rPr lang="fa-IR" dirty="0">
                <a:cs typeface="B Nazanin" panose="00000400000000000000" pitchFamily="2" charset="-78"/>
              </a:rPr>
              <a:t>دو قسمتی عمیق، پوشش سبز و حصیر مانندی روی سطح آب ایجاد </a:t>
            </a:r>
            <a:r>
              <a:rPr lang="fa-IR" dirty="0" smtClean="0">
                <a:cs typeface="B Nazanin" panose="00000400000000000000" pitchFamily="2" charset="-78"/>
              </a:rPr>
              <a:t>می‏کند</a:t>
            </a:r>
            <a:r>
              <a:rPr lang="fa-IR" dirty="0">
                <a:cs typeface="B Nazanin" panose="00000400000000000000" pitchFamily="2" charset="-78"/>
              </a:rPr>
              <a:t>. لوب گوشتی </a:t>
            </a:r>
            <a:r>
              <a:rPr lang="fa-IR" dirty="0" smtClean="0">
                <a:cs typeface="B Nazanin" panose="00000400000000000000" pitchFamily="2" charset="-78"/>
              </a:rPr>
              <a:t>پشت برگ سرخس، دارای حفره </a:t>
            </a:r>
            <a:r>
              <a:rPr lang="fa-IR" dirty="0">
                <a:cs typeface="B Nazanin" panose="00000400000000000000" pitchFamily="2" charset="-78"/>
              </a:rPr>
              <a:t>مرکزی است که در داخل آن با جلبک همزیستی </a:t>
            </a:r>
            <a:r>
              <a:rPr lang="fa-IR" dirty="0" smtClean="0">
                <a:cs typeface="B Nazanin" panose="00000400000000000000" pitchFamily="2" charset="-78"/>
              </a:rPr>
              <a:t>می‏کند</a:t>
            </a:r>
            <a:r>
              <a:rPr lang="fa-IR" dirty="0">
                <a:cs typeface="B Nazanin" panose="00000400000000000000" pitchFamily="2" charset="-78"/>
              </a:rPr>
              <a:t>. </a:t>
            </a:r>
            <a:r>
              <a:rPr lang="fa-IR" dirty="0" smtClean="0">
                <a:cs typeface="B Nazanin" panose="00000400000000000000" pitchFamily="2" charset="-78"/>
              </a:rPr>
              <a:t>آزولا </a:t>
            </a:r>
            <a:r>
              <a:rPr lang="fa-IR" dirty="0">
                <a:cs typeface="B Nazanin" panose="00000400000000000000" pitchFamily="2" charset="-78"/>
              </a:rPr>
              <a:t>را </a:t>
            </a:r>
            <a:r>
              <a:rPr lang="fa-IR" dirty="0" smtClean="0">
                <a:cs typeface="B Nazanin" panose="00000400000000000000" pitchFamily="2" charset="-78"/>
              </a:rPr>
              <a:t>می‏توان </a:t>
            </a:r>
            <a:r>
              <a:rPr lang="fa-IR" dirty="0">
                <a:cs typeface="B Nazanin" panose="00000400000000000000" pitchFamily="2" charset="-78"/>
              </a:rPr>
              <a:t>به عنوان کود سبز قبل از کاشت برنج در مزرعه استفاده نمود</a:t>
            </a:r>
            <a:r>
              <a:rPr lang="fa-IR" dirty="0" smtClean="0">
                <a:cs typeface="B Nazanin" panose="00000400000000000000" pitchFamily="2" charset="-78"/>
              </a:rPr>
              <a:t>.</a:t>
            </a:r>
          </a:p>
          <a:p>
            <a:pPr marL="0" indent="0" algn="just" rtl="1">
              <a:buNone/>
            </a:pPr>
            <a:endParaRPr lang="fa-IR" dirty="0" smtClean="0">
              <a:cs typeface="B Nazanin" panose="00000400000000000000" pitchFamily="2" charset="-78"/>
            </a:endParaRPr>
          </a:p>
          <a:p>
            <a:pPr algn="just" rtl="1"/>
            <a:r>
              <a:rPr lang="fa-IR" dirty="0">
                <a:cs typeface="B Nazanin" panose="00000400000000000000" pitchFamily="2" charset="-78"/>
              </a:rPr>
              <a:t>عامل مهم در استفاده از آزولا به عنوان کود زیستی در محصول برنج،  تجزیه سریع آن در خاک و استفاده‏ی کارآمد از نیتروژن آن برای گیاه برنج است. علاوه بر این، کودهای زیستی علاوه بر تثبیت نیتروژن، حاوی مقادیر قابل توجهی از فسفر،  پتاسیم، گوگرد، روی، آهن، مولیبدن و دیگر میکروالمنت‏ها هستند. </a:t>
            </a:r>
          </a:p>
          <a:p>
            <a:pPr algn="just" rtl="1"/>
            <a:endParaRPr lang="fa-IR" dirty="0" smtClean="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26</a:t>
            </a:fld>
            <a:endParaRPr lang="en-US"/>
          </a:p>
        </p:txBody>
      </p:sp>
    </p:spTree>
    <p:extLst>
      <p:ext uri="{BB962C8B-B14F-4D97-AF65-F5344CB8AC3E}">
        <p14:creationId xmlns:p14="http://schemas.microsoft.com/office/powerpoint/2010/main" val="2405889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50570"/>
          </a:xfrm>
        </p:spPr>
        <p:txBody>
          <a:bodyPr>
            <a:normAutofit fontScale="90000"/>
          </a:bodyPr>
          <a:lstStyle/>
          <a:p>
            <a:pPr algn="ctr"/>
            <a:r>
              <a:rPr lang="fa-IR" sz="3200" dirty="0">
                <a:cs typeface="B Nazanin" panose="00000400000000000000" pitchFamily="2" charset="-78"/>
              </a:rPr>
              <a:t>ویژگی‏ها و مشخصه‏های بالقوه‏ی برخی از کودهای زیستی</a:t>
            </a:r>
            <a:endParaRPr lang="fa-IR" sz="3200" dirty="0"/>
          </a:p>
        </p:txBody>
      </p:sp>
      <p:sp>
        <p:nvSpPr>
          <p:cNvPr id="3" name="Content Placeholder 2"/>
          <p:cNvSpPr>
            <a:spLocks noGrp="1"/>
          </p:cNvSpPr>
          <p:nvPr>
            <p:ph idx="1"/>
          </p:nvPr>
        </p:nvSpPr>
        <p:spPr>
          <a:xfrm>
            <a:off x="730624" y="1165459"/>
            <a:ext cx="10515600" cy="5190891"/>
          </a:xfrm>
        </p:spPr>
        <p:txBody>
          <a:bodyPr>
            <a:normAutofit/>
          </a:bodyPr>
          <a:lstStyle/>
          <a:p>
            <a:pPr marL="0" indent="0" algn="just" rtl="1">
              <a:buNone/>
            </a:pPr>
            <a:endParaRPr lang="fa-IR" dirty="0" smtClean="0">
              <a:solidFill>
                <a:srgbClr val="FFFF00"/>
              </a:solidFill>
              <a:cs typeface="B Nazanin" panose="00000400000000000000" pitchFamily="2" charset="-78"/>
            </a:endParaRPr>
          </a:p>
          <a:p>
            <a:pPr marL="0" indent="0" algn="just" rtl="1">
              <a:buNone/>
            </a:pPr>
            <a:r>
              <a:rPr lang="fa-IR" dirty="0" smtClean="0">
                <a:solidFill>
                  <a:srgbClr val="FFFF00"/>
                </a:solidFill>
                <a:cs typeface="B Nazanin" panose="00000400000000000000" pitchFamily="2" charset="-78"/>
              </a:rPr>
              <a:t>حل </a:t>
            </a:r>
            <a:r>
              <a:rPr lang="fa-IR" dirty="0">
                <a:solidFill>
                  <a:srgbClr val="FFFF00"/>
                </a:solidFill>
                <a:cs typeface="B Nazanin" panose="00000400000000000000" pitchFamily="2" charset="-78"/>
              </a:rPr>
              <a:t>کننده‏های فسفات: </a:t>
            </a:r>
            <a:r>
              <a:rPr lang="fa-IR" dirty="0">
                <a:cs typeface="B Nazanin" panose="00000400000000000000" pitchFamily="2" charset="-78"/>
              </a:rPr>
              <a:t>جمعیت‏های قابل ملاحظه‏ای از حل کننده‏های فسفات در خاک و ریزوسفر گیاه وجود دارد. این‏ها شامل سویه‏های هوازی و غیرهوازی هستند که شیوع سویه‏های غیرهوازی در خاک‏های غرقاب می‏باشد. </a:t>
            </a:r>
            <a:endParaRPr lang="fa-IR" dirty="0" smtClean="0">
              <a:cs typeface="B Nazanin" panose="00000400000000000000" pitchFamily="2" charset="-78"/>
            </a:endParaRPr>
          </a:p>
          <a:p>
            <a:pPr marL="0" indent="0" algn="just" rtl="1">
              <a:buNone/>
            </a:pPr>
            <a:endParaRPr lang="fa-IR" dirty="0">
              <a:solidFill>
                <a:srgbClr val="FFFF00"/>
              </a:solidFill>
              <a:cs typeface="B Nazanin" panose="00000400000000000000" pitchFamily="2" charset="-78"/>
            </a:endParaRPr>
          </a:p>
          <a:p>
            <a:pPr marL="0" indent="0" algn="just" rtl="1">
              <a:buNone/>
            </a:pPr>
            <a:r>
              <a:rPr lang="fa-IR" dirty="0">
                <a:cs typeface="B Nazanin" panose="00000400000000000000" pitchFamily="2" charset="-78"/>
              </a:rPr>
              <a:t>امروزه باکتری‏های حل کننده فسفات در سطح وسیع به‏عنوان کود زیستی به‏منظور افزایش تولید و حفظ سلامت خاک استفاده می‏شوند. تحقیقات نشان داده است که استفاده از باکتری‏های حل کننده فسفات باعث افزایش جوانه‏زنی، جذب عناصر، ارتفاع گیاه، تعداد شاخه، گره‏بندی، زیست توده کل و عملکرد نخود در مقایسه با شاهد می‏شود</a:t>
            </a:r>
            <a:r>
              <a:rPr lang="en-US" dirty="0">
                <a:cs typeface="B Nazanin" panose="00000400000000000000" pitchFamily="2" charset="-78"/>
              </a:rPr>
              <a:t> </a:t>
            </a:r>
            <a:r>
              <a:rPr lang="fa-IR" dirty="0">
                <a:cs typeface="B Nazanin" panose="00000400000000000000" pitchFamily="2" charset="-78"/>
              </a:rPr>
              <a:t>(کریمی، 1392)</a:t>
            </a:r>
          </a:p>
          <a:p>
            <a:pPr marL="0" indent="0" algn="just" rtl="1">
              <a:buNone/>
            </a:pPr>
            <a:r>
              <a:rPr lang="fa-IR" dirty="0"/>
              <a:t>از مهمترین آن‏ها می‏توان به باکتری‏های </a:t>
            </a:r>
            <a:r>
              <a:rPr lang="en-US" sz="2400" dirty="0">
                <a:latin typeface="Times New Roman" panose="02020603050405020304" pitchFamily="18" charset="0"/>
                <a:cs typeface="Times New Roman" panose="02020603050405020304" pitchFamily="18" charset="0"/>
              </a:rPr>
              <a:t>Pseudomonas</a:t>
            </a:r>
            <a:r>
              <a:rPr lang="fa-IR" dirty="0"/>
              <a:t>، </a:t>
            </a:r>
            <a:r>
              <a:rPr lang="en-US" sz="2400" dirty="0">
                <a:latin typeface="Times New Roman" panose="02020603050405020304" pitchFamily="18" charset="0"/>
                <a:cs typeface="Times New Roman" panose="02020603050405020304" pitchFamily="18" charset="0"/>
              </a:rPr>
              <a:t>Bacillus</a:t>
            </a:r>
            <a:r>
              <a:rPr lang="fa-IR" dirty="0"/>
              <a:t>، </a:t>
            </a:r>
            <a:r>
              <a:rPr lang="en-US" sz="2400" dirty="0" err="1" smtClean="0">
                <a:latin typeface="Times New Roman" panose="02020603050405020304" pitchFamily="18" charset="0"/>
                <a:cs typeface="Times New Roman" panose="02020603050405020304" pitchFamily="18" charset="0"/>
              </a:rPr>
              <a:t>Enterobacter</a:t>
            </a:r>
            <a:r>
              <a:rPr lang="fa-IR" dirty="0" smtClean="0"/>
              <a:t> </a:t>
            </a:r>
            <a:r>
              <a:rPr lang="fa-IR" dirty="0"/>
              <a:t>اشاره کرد.</a:t>
            </a:r>
            <a:endParaRPr lang="en-US" dirty="0"/>
          </a:p>
          <a:p>
            <a:pPr marL="0" indent="0" algn="just" rtl="1">
              <a:buNone/>
            </a:pPr>
            <a:endParaRPr lang="fa-IR" dirty="0" smtClean="0">
              <a:solidFill>
                <a:srgbClr val="FFFF00"/>
              </a:solidFill>
              <a:cs typeface="B Nazanin" panose="00000400000000000000" pitchFamily="2" charset="-78"/>
            </a:endParaRPr>
          </a:p>
          <a:p>
            <a:pPr marL="0" indent="0" algn="just" rtl="1">
              <a:buNone/>
            </a:pPr>
            <a:endParaRPr lang="fa-IR" dirty="0" smtClean="0">
              <a:cs typeface="B Nazanin" panose="00000400000000000000" pitchFamily="2" charset="-78"/>
            </a:endParaRPr>
          </a:p>
          <a:p>
            <a:pPr marL="0" indent="0" algn="just" rtl="1">
              <a:buNone/>
            </a:pPr>
            <a:endParaRPr lang="fa-IR" dirty="0" smtClean="0">
              <a:cs typeface="B Nazanin" panose="00000400000000000000" pitchFamily="2" charset="-78"/>
            </a:endParaRPr>
          </a:p>
          <a:p>
            <a:pPr marL="0" indent="0" algn="just" rtl="1">
              <a:buNone/>
            </a:pPr>
            <a:endParaRPr lang="fa-IR" dirty="0">
              <a:cs typeface="B Nazanin" panose="00000400000000000000" pitchFamily="2" charset="-78"/>
            </a:endParaRPr>
          </a:p>
          <a:p>
            <a:pPr marL="0" indent="0" algn="just" rtl="1">
              <a:buNone/>
            </a:pPr>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27</a:t>
            </a:fld>
            <a:endParaRPr lang="en-US"/>
          </a:p>
        </p:txBody>
      </p:sp>
    </p:spTree>
    <p:extLst>
      <p:ext uri="{BB962C8B-B14F-4D97-AF65-F5344CB8AC3E}">
        <p14:creationId xmlns:p14="http://schemas.microsoft.com/office/powerpoint/2010/main" val="3197303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cs typeface="B Nazanin" panose="00000400000000000000" pitchFamily="2" charset="-78"/>
              </a:rPr>
              <a:t>ویژگی‏ها و مشخصه‏های بالقوه‏ی برخی از کودهای زیستی</a:t>
            </a:r>
            <a:endParaRPr lang="en-US" sz="3200" dirty="0"/>
          </a:p>
        </p:txBody>
      </p:sp>
      <p:sp>
        <p:nvSpPr>
          <p:cNvPr id="3" name="Content Placeholder 2"/>
          <p:cNvSpPr>
            <a:spLocks noGrp="1"/>
          </p:cNvSpPr>
          <p:nvPr>
            <p:ph idx="1"/>
          </p:nvPr>
        </p:nvSpPr>
        <p:spPr/>
        <p:txBody>
          <a:bodyPr/>
          <a:lstStyle/>
          <a:p>
            <a:pPr algn="just" rtl="1"/>
            <a:r>
              <a:rPr lang="fa-IR" dirty="0">
                <a:solidFill>
                  <a:srgbClr val="FFFF00"/>
                </a:solidFill>
                <a:cs typeface="B Nazanin" panose="00000400000000000000" pitchFamily="2" charset="-78"/>
              </a:rPr>
              <a:t>جذب کننده‏های فسفات (میکوریز): </a:t>
            </a:r>
            <a:r>
              <a:rPr lang="fa-IR" dirty="0">
                <a:cs typeface="B Nazanin" panose="00000400000000000000" pitchFamily="2" charset="-78"/>
              </a:rPr>
              <a:t>اصطلاح میکوریز نشان دهنده قارچ‏های ریشه است. این یک همزیستی بین گیاه میزبان و گروه خاصی از قارچ‏ها در سیستم ریشه‏ای است که در این همزیستی، قارچ کربن مورد نیاز خود را از فتوسنتز گیاه میزبان به‏دست می‏آورد و در عوض قارچ عناصر غذایی مانند روی، مس و به ویژه فسفر را برای گیاه میزبان مهیا می‏کند که قابل دسترس برای گیاه نیستند. اما با کمک هیف قارچ به خوبی جذب گیاه می‏شوند.</a:t>
            </a:r>
          </a:p>
          <a:p>
            <a:pPr algn="just" rtl="1"/>
            <a:endParaRPr lang="en-US" dirty="0"/>
          </a:p>
        </p:txBody>
      </p:sp>
      <p:sp>
        <p:nvSpPr>
          <p:cNvPr id="4" name="Slide Number Placeholder 3"/>
          <p:cNvSpPr>
            <a:spLocks noGrp="1"/>
          </p:cNvSpPr>
          <p:nvPr>
            <p:ph type="sldNum" sz="quarter" idx="12"/>
          </p:nvPr>
        </p:nvSpPr>
        <p:spPr/>
        <p:txBody>
          <a:bodyPr/>
          <a:lstStyle/>
          <a:p>
            <a:fld id="{7FFC6870-5E78-42E4-A4FB-2DB2B62E8621}" type="slidenum">
              <a:rPr lang="en-US" smtClean="0"/>
              <a:t>28</a:t>
            </a:fld>
            <a:endParaRPr lang="en-US"/>
          </a:p>
        </p:txBody>
      </p:sp>
    </p:spTree>
    <p:extLst>
      <p:ext uri="{BB962C8B-B14F-4D97-AF65-F5344CB8AC3E}">
        <p14:creationId xmlns:p14="http://schemas.microsoft.com/office/powerpoint/2010/main" val="2573557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cs typeface="B Nazanin" panose="00000400000000000000" pitchFamily="2" charset="-78"/>
              </a:rPr>
              <a:t>ویژگی‏ها و مشخصه‏های بالقوه‏ی برخی از کودهای زیستی</a:t>
            </a:r>
            <a:endParaRPr lang="en-US" sz="3200" dirty="0"/>
          </a:p>
        </p:txBody>
      </p:sp>
      <p:sp>
        <p:nvSpPr>
          <p:cNvPr id="3" name="Content Placeholder 2"/>
          <p:cNvSpPr>
            <a:spLocks noGrp="1"/>
          </p:cNvSpPr>
          <p:nvPr>
            <p:ph idx="1"/>
          </p:nvPr>
        </p:nvSpPr>
        <p:spPr/>
        <p:txBody>
          <a:bodyPr/>
          <a:lstStyle/>
          <a:p>
            <a:pPr marL="0" indent="0" algn="just" rtl="1">
              <a:buNone/>
            </a:pPr>
            <a:r>
              <a:rPr lang="fa-IR" dirty="0">
                <a:solidFill>
                  <a:srgbClr val="FFFF00"/>
                </a:solidFill>
                <a:cs typeface="B Nazanin" panose="00000400000000000000" pitchFamily="2" charset="-78"/>
              </a:rPr>
              <a:t>قارچ‏های میکوریزی </a:t>
            </a:r>
            <a:r>
              <a:rPr lang="fa-IR" dirty="0">
                <a:cs typeface="B Nazanin" panose="00000400000000000000" pitchFamily="2" charset="-78"/>
              </a:rPr>
              <a:t>با داشتن شبکه هیفی گسترده و افزایش سطح  و سرعت جذب ریشه، کارآیی گیاهان را در جذب آب و عناصر غذایی به‏ویژه عناصر کم‏تحرک فسفر، روی و مس افزایش و موجب بهبود رشد آ‏ن‏ها می‏شوند.</a:t>
            </a:r>
          </a:p>
          <a:p>
            <a:pPr marL="0" indent="0" algn="just" rtl="1">
              <a:buNone/>
            </a:pPr>
            <a:endParaRPr lang="en-US" dirty="0">
              <a:cs typeface="B Nazanin" panose="00000400000000000000" pitchFamily="2" charset="-78"/>
            </a:endParaRPr>
          </a:p>
          <a:p>
            <a:pPr marL="0" indent="0" algn="just" rtl="1">
              <a:buNone/>
            </a:pPr>
            <a:r>
              <a:rPr lang="fa-IR" dirty="0">
                <a:cs typeface="B Nazanin" panose="00000400000000000000" pitchFamily="2" charset="-78"/>
              </a:rPr>
              <a:t>همچنین، این قارچ‏ها با تولید هورمون‏های رشد مانند اکسین، سیتوکینین و....، افزایش مقاومت گیاه در برابر عوامل بیماری‏زا و بهبود ساختمان خاک از طریق اتصال ذرات خاک به یکدیگر رشد گیاه را افزایش می‏دهند.</a:t>
            </a:r>
          </a:p>
          <a:p>
            <a:endParaRPr lang="en-US" dirty="0"/>
          </a:p>
        </p:txBody>
      </p:sp>
      <p:sp>
        <p:nvSpPr>
          <p:cNvPr id="4" name="Slide Number Placeholder 3"/>
          <p:cNvSpPr>
            <a:spLocks noGrp="1"/>
          </p:cNvSpPr>
          <p:nvPr>
            <p:ph type="sldNum" sz="quarter" idx="12"/>
          </p:nvPr>
        </p:nvSpPr>
        <p:spPr/>
        <p:txBody>
          <a:bodyPr/>
          <a:lstStyle/>
          <a:p>
            <a:fld id="{7FFC6870-5E78-42E4-A4FB-2DB2B62E8621}" type="slidenum">
              <a:rPr lang="en-US" smtClean="0"/>
              <a:t>29</a:t>
            </a:fld>
            <a:endParaRPr lang="en-US"/>
          </a:p>
        </p:txBody>
      </p:sp>
    </p:spTree>
    <p:extLst>
      <p:ext uri="{BB962C8B-B14F-4D97-AF65-F5344CB8AC3E}">
        <p14:creationId xmlns:p14="http://schemas.microsoft.com/office/powerpoint/2010/main" val="445981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6739" y="1255469"/>
            <a:ext cx="10515600" cy="4351338"/>
          </a:xfrm>
        </p:spPr>
        <p:txBody>
          <a:bodyPr>
            <a:normAutofit/>
          </a:bodyPr>
          <a:lstStyle/>
          <a:p>
            <a:pPr marL="0" indent="0" algn="just" rtl="1">
              <a:buNone/>
            </a:pPr>
            <a:r>
              <a:rPr lang="fa-IR" dirty="0" smtClean="0">
                <a:cs typeface="B Nazanin" panose="00000400000000000000" pitchFamily="2" charset="-78"/>
              </a:rPr>
              <a:t>در قرن بیست و یکم</a:t>
            </a:r>
            <a:r>
              <a:rPr lang="en-US" dirty="0" smtClean="0">
                <a:cs typeface="B Nazanin" panose="00000400000000000000" pitchFamily="2" charset="-78"/>
              </a:rPr>
              <a:t> </a:t>
            </a:r>
            <a:r>
              <a:rPr lang="fa-IR" dirty="0" smtClean="0">
                <a:cs typeface="B Nazanin" panose="00000400000000000000" pitchFamily="2" charset="-78"/>
              </a:rPr>
              <a:t>تامین غذای جمعیت</a:t>
            </a:r>
            <a:r>
              <a:rPr lang="en-US" dirty="0" smtClean="0">
                <a:cs typeface="B Nazanin" panose="00000400000000000000" pitchFamily="2" charset="-78"/>
              </a:rPr>
              <a:t> </a:t>
            </a:r>
            <a:r>
              <a:rPr lang="fa-IR" dirty="0" smtClean="0">
                <a:cs typeface="B Nazanin" panose="00000400000000000000" pitchFamily="2" charset="-78"/>
              </a:rPr>
              <a:t>کره زمین</a:t>
            </a:r>
            <a:r>
              <a:rPr lang="en-US" dirty="0" smtClean="0">
                <a:cs typeface="B Nazanin" panose="00000400000000000000" pitchFamily="2" charset="-78"/>
              </a:rPr>
              <a:t> </a:t>
            </a:r>
            <a:r>
              <a:rPr lang="fa-IR" dirty="0" smtClean="0">
                <a:cs typeface="B Nazanin" panose="00000400000000000000" pitchFamily="2" charset="-78"/>
              </a:rPr>
              <a:t>چالش بزرگی برای بخش کشاورزی به حساب می‏آید. شور و سدیمی شدن خاکها، فرسایش و تخریب اراضی، خشکسالی و گرمایش جهانی، بیماری‏ها و عوامل بیماریزا از جمله استرس‏های تهدیدکننده تولید به شمار می‏روند. </a:t>
            </a:r>
            <a:endParaRPr lang="en-US"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7FFC6870-5E78-42E4-A4FB-2DB2B62E8621}" type="slidenum">
              <a:rPr lang="en-US" smtClean="0"/>
              <a:t>3</a:t>
            </a:fld>
            <a:endParaRPr lang="en-US"/>
          </a:p>
        </p:txBody>
      </p:sp>
    </p:spTree>
    <p:extLst>
      <p:ext uri="{BB962C8B-B14F-4D97-AF65-F5344CB8AC3E}">
        <p14:creationId xmlns:p14="http://schemas.microsoft.com/office/powerpoint/2010/main" val="2485555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70558"/>
            <a:ext cx="10515600" cy="4351338"/>
          </a:xfrm>
        </p:spPr>
        <p:txBody>
          <a:bodyPr>
            <a:normAutofit/>
          </a:bodyPr>
          <a:lstStyle/>
          <a:p>
            <a:pPr marL="0" indent="0" algn="just" rtl="1">
              <a:buNone/>
            </a:pPr>
            <a:r>
              <a:rPr lang="fa-IR" dirty="0" smtClean="0">
                <a:solidFill>
                  <a:srgbClr val="FFFF00"/>
                </a:solidFill>
                <a:cs typeface="B Nazanin" panose="00000400000000000000" pitchFamily="2" charset="-78"/>
              </a:rPr>
              <a:t>حل </a:t>
            </a:r>
            <a:r>
              <a:rPr lang="fa-IR" dirty="0">
                <a:solidFill>
                  <a:srgbClr val="FFFF00"/>
                </a:solidFill>
                <a:cs typeface="B Nazanin" panose="00000400000000000000" pitchFamily="2" charset="-78"/>
              </a:rPr>
              <a:t>کننده‏های روی: </a:t>
            </a:r>
            <a:r>
              <a:rPr lang="fa-IR" dirty="0">
                <a:cs typeface="B Nazanin" panose="00000400000000000000" pitchFamily="2" charset="-78"/>
              </a:rPr>
              <a:t>تثبیت کننده‏های نیتروژن مانند ریزوبیوم، ازتوباکتر، باکتری‏های حل کننده فسفات، متحرک کننده‏های فسفات (مایکوریزا) به طور گسترده به‏عنوان کود زیستی پذیرفته شده‏اند. اگر چه این‏ها فقط عناصر غذایی اصلی را برای گیاه میزبان مهیا می‏کنند، اما میکروارگانیسم‏هایی نیز در خاک وجود دارند که عناصر غذایی کم‏مصرف مانند روی، آهن و مس را در اختیار گیاه میزبان قرار می‏دهند. این میکروارگانیسم‏ها می‏توانند به‏عنوان کودهای زیستی برای حل کردن میکروالمنت‏هایی که در خاک تثبیت شده‏اند، مورد استفاده قرار گیرند.</a:t>
            </a:r>
          </a:p>
          <a:p>
            <a:pPr marL="0" indent="0" algn="just" rtl="1">
              <a:buNone/>
            </a:pPr>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30</a:t>
            </a:fld>
            <a:endParaRPr lang="en-US"/>
          </a:p>
        </p:txBody>
      </p:sp>
      <p:sp>
        <p:nvSpPr>
          <p:cNvPr id="2" name="TextBox 1"/>
          <p:cNvSpPr txBox="1"/>
          <p:nvPr/>
        </p:nvSpPr>
        <p:spPr>
          <a:xfrm>
            <a:off x="2755542" y="551329"/>
            <a:ext cx="7226658" cy="584775"/>
          </a:xfrm>
          <a:prstGeom prst="rect">
            <a:avLst/>
          </a:prstGeom>
          <a:noFill/>
        </p:spPr>
        <p:txBody>
          <a:bodyPr wrap="none" rtlCol="0">
            <a:spAutoFit/>
          </a:bodyPr>
          <a:lstStyle/>
          <a:p>
            <a:r>
              <a:rPr lang="fa-IR" sz="3200" dirty="0">
                <a:cs typeface="B Nazanin" panose="00000400000000000000" pitchFamily="2" charset="-78"/>
              </a:rPr>
              <a:t>ویژگی‏ها و مشخصه‏های بالقوه‏ی برخی از کودهای زیستی</a:t>
            </a:r>
            <a:endParaRPr lang="en-US" sz="3200" dirty="0"/>
          </a:p>
        </p:txBody>
      </p:sp>
    </p:spTree>
    <p:extLst>
      <p:ext uri="{BB962C8B-B14F-4D97-AF65-F5344CB8AC3E}">
        <p14:creationId xmlns:p14="http://schemas.microsoft.com/office/powerpoint/2010/main" val="1134690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cs typeface="B Nazanin" panose="00000400000000000000" pitchFamily="2" charset="-78"/>
              </a:rPr>
              <a:t>ویژگی‏ها و مشخصه‏های بالقوه‏ی برخی از کودهای زیستی</a:t>
            </a:r>
            <a:endParaRPr lang="fa-IR" sz="3200" dirty="0"/>
          </a:p>
        </p:txBody>
      </p:sp>
      <p:sp>
        <p:nvSpPr>
          <p:cNvPr id="3" name="Content Placeholder 2"/>
          <p:cNvSpPr>
            <a:spLocks noGrp="1"/>
          </p:cNvSpPr>
          <p:nvPr>
            <p:ph idx="1"/>
          </p:nvPr>
        </p:nvSpPr>
        <p:spPr/>
        <p:txBody>
          <a:bodyPr/>
          <a:lstStyle/>
          <a:p>
            <a:pPr algn="just" rtl="1"/>
            <a:r>
              <a:rPr lang="fa-IR" dirty="0">
                <a:cs typeface="B Nazanin" panose="00000400000000000000" pitchFamily="2" charset="-78"/>
              </a:rPr>
              <a:t>نتایج نشان </a:t>
            </a:r>
            <a:r>
              <a:rPr lang="fa-IR" dirty="0" smtClean="0">
                <a:cs typeface="B Nazanin" panose="00000400000000000000" pitchFamily="2" charset="-78"/>
              </a:rPr>
              <a:t>داده‏اند که </a:t>
            </a:r>
            <a:r>
              <a:rPr lang="fa-IR" dirty="0">
                <a:cs typeface="B Nazanin" panose="00000400000000000000" pitchFamily="2" charset="-78"/>
              </a:rPr>
              <a:t>باکتری حل کننده </a:t>
            </a:r>
            <a:r>
              <a:rPr lang="fa-IR" dirty="0" smtClean="0">
                <a:cs typeface="B Nazanin" panose="00000400000000000000" pitchFamily="2" charset="-78"/>
              </a:rPr>
              <a:t>روی (</a:t>
            </a:r>
            <a:r>
              <a:rPr lang="en-US" i="1" dirty="0" err="1" smtClean="0">
                <a:latin typeface="Times New Roman" panose="02020603050405020304" pitchFamily="18" charset="0"/>
                <a:cs typeface="Times New Roman" panose="02020603050405020304" pitchFamily="18" charset="0"/>
              </a:rPr>
              <a:t>Bacilus</a:t>
            </a:r>
            <a:r>
              <a:rPr lang="en-US" i="1"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sp</a:t>
            </a:r>
            <a:r>
              <a:rPr lang="fa-IR" dirty="0" smtClean="0">
                <a:cs typeface="B Nazanin" panose="00000400000000000000" pitchFamily="2" charset="-78"/>
              </a:rPr>
              <a:t>) می‏تواند به‏عنوان </a:t>
            </a:r>
            <a:r>
              <a:rPr lang="fa-IR" dirty="0">
                <a:cs typeface="B Nazanin" panose="00000400000000000000" pitchFamily="2" charset="-78"/>
              </a:rPr>
              <a:t>کود زیستی </a:t>
            </a:r>
            <a:r>
              <a:rPr lang="fa-IR" dirty="0" smtClean="0">
                <a:cs typeface="B Nazanin" panose="00000400000000000000" pitchFamily="2" charset="-78"/>
              </a:rPr>
              <a:t>روی </a:t>
            </a:r>
            <a:r>
              <a:rPr lang="fa-IR" dirty="0" smtClean="0">
                <a:cs typeface="+mj-cs"/>
              </a:rPr>
              <a:t>(</a:t>
            </a:r>
            <a:r>
              <a:rPr lang="en-US" dirty="0" smtClean="0">
                <a:latin typeface="Times New Roman" panose="02020603050405020304" pitchFamily="18" charset="0"/>
                <a:cs typeface="Times New Roman" panose="02020603050405020304" pitchFamily="18" charset="0"/>
              </a:rPr>
              <a:t>ZN</a:t>
            </a:r>
            <a:r>
              <a:rPr lang="fa-IR" dirty="0" smtClean="0">
                <a:cs typeface="B Nazanin" panose="00000400000000000000" pitchFamily="2" charset="-78"/>
              </a:rPr>
              <a:t>) در خاک‏هایی </a:t>
            </a:r>
            <a:r>
              <a:rPr lang="fa-IR" dirty="0">
                <a:cs typeface="B Nazanin" panose="00000400000000000000" pitchFamily="2" charset="-78"/>
              </a:rPr>
              <a:t>که دارای مقادیر </a:t>
            </a:r>
            <a:r>
              <a:rPr lang="fa-IR" dirty="0" smtClean="0">
                <a:cs typeface="B Nazanin" panose="00000400000000000000" pitchFamily="2" charset="-78"/>
              </a:rPr>
              <a:t>بالایی از ترکیبات نامحلول</a:t>
            </a:r>
            <a:r>
              <a:rPr lang="fa-IR" dirty="0">
                <a:cs typeface="B Nazanin" panose="00000400000000000000" pitchFamily="2" charset="-78"/>
              </a:rPr>
              <a:t> </a:t>
            </a:r>
            <a:r>
              <a:rPr lang="fa-IR" dirty="0" smtClean="0">
                <a:cs typeface="B Nazanin" panose="00000400000000000000" pitchFamily="2" charset="-78"/>
              </a:rPr>
              <a:t>و ارزان روی </a:t>
            </a:r>
            <a:r>
              <a:rPr lang="fa-IR" dirty="0">
                <a:cs typeface="B Nazanin" panose="00000400000000000000" pitchFamily="2" charset="-78"/>
              </a:rPr>
              <a:t>مانند اکسید </a:t>
            </a:r>
            <a:r>
              <a:rPr lang="fa-IR" dirty="0" smtClean="0">
                <a:cs typeface="B Nazanin" panose="00000400000000000000" pitchFamily="2" charset="-78"/>
              </a:rPr>
              <a:t> روی، </a:t>
            </a:r>
            <a:r>
              <a:rPr lang="fa-IR" dirty="0">
                <a:cs typeface="B Nazanin" panose="00000400000000000000" pitchFamily="2" charset="-78"/>
              </a:rPr>
              <a:t>کربنات روی و سولفید روی به جای ترکیبات گران قیمت روی مانند سولفات روی مورد استفاده </a:t>
            </a:r>
            <a:r>
              <a:rPr lang="fa-IR" dirty="0" smtClean="0">
                <a:cs typeface="B Nazanin" panose="00000400000000000000" pitchFamily="2" charset="-78"/>
              </a:rPr>
              <a:t>قرار گیرند.</a:t>
            </a:r>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31</a:t>
            </a:fld>
            <a:endParaRPr lang="en-US"/>
          </a:p>
        </p:txBody>
      </p:sp>
    </p:spTree>
    <p:extLst>
      <p:ext uri="{BB962C8B-B14F-4D97-AF65-F5344CB8AC3E}">
        <p14:creationId xmlns:p14="http://schemas.microsoft.com/office/powerpoint/2010/main" val="27888553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47401"/>
            <a:ext cx="10515600" cy="2275728"/>
          </a:xfrm>
        </p:spPr>
        <p:txBody>
          <a:bodyPr/>
          <a:lstStyle/>
          <a:p>
            <a:pPr algn="just" rtl="1"/>
            <a:r>
              <a:rPr lang="fa-IR" dirty="0" smtClean="0">
                <a:cs typeface="B Nazanin" panose="00000400000000000000" pitchFamily="2" charset="-78"/>
              </a:rPr>
              <a:t>قارچ‏های </a:t>
            </a:r>
            <a:r>
              <a:rPr lang="fa-IR" dirty="0">
                <a:cs typeface="B Nazanin" panose="00000400000000000000" pitchFamily="2" charset="-78"/>
              </a:rPr>
              <a:t>میکوریز </a:t>
            </a:r>
            <a:r>
              <a:rPr lang="fa-IR" dirty="0" smtClean="0">
                <a:cs typeface="B Nazanin" panose="00000400000000000000" pitchFamily="2" charset="-78"/>
              </a:rPr>
              <a:t>آربسکولار</a:t>
            </a:r>
            <a:r>
              <a:rPr lang="fa-IR" dirty="0">
                <a:cs typeface="B Nazanin" panose="00000400000000000000" pitchFamily="2" charset="-78"/>
              </a:rPr>
              <a:t>، </a:t>
            </a:r>
            <a:r>
              <a:rPr lang="fa-IR" dirty="0" smtClean="0">
                <a:cs typeface="B Nazanin" panose="00000400000000000000" pitchFamily="2" charset="-78"/>
              </a:rPr>
              <a:t>باکتری‏های </a:t>
            </a:r>
            <a:r>
              <a:rPr lang="fa-IR" dirty="0">
                <a:cs typeface="B Nazanin" panose="00000400000000000000" pitchFamily="2" charset="-78"/>
              </a:rPr>
              <a:t>حل کننده فسفات، </a:t>
            </a:r>
            <a:r>
              <a:rPr lang="fa-IR" dirty="0" smtClean="0">
                <a:cs typeface="B Nazanin" panose="00000400000000000000" pitchFamily="2" charset="-78"/>
              </a:rPr>
              <a:t>باکتری‏های </a:t>
            </a:r>
            <a:r>
              <a:rPr lang="fa-IR" dirty="0">
                <a:cs typeface="B Nazanin" panose="00000400000000000000" pitchFamily="2" charset="-78"/>
              </a:rPr>
              <a:t>محرک رشد و سایر </a:t>
            </a:r>
            <a:r>
              <a:rPr lang="fa-IR" dirty="0" smtClean="0">
                <a:cs typeface="B Nazanin" panose="00000400000000000000" pitchFamily="2" charset="-78"/>
              </a:rPr>
              <a:t>کودهای زیستی، </a:t>
            </a:r>
            <a:r>
              <a:rPr lang="fa-IR" dirty="0">
                <a:cs typeface="B Nazanin" panose="00000400000000000000" pitchFamily="2" charset="-78"/>
              </a:rPr>
              <a:t>نقش مهمی در بهبود تغذیه و رشد گیاهان </a:t>
            </a:r>
            <a:r>
              <a:rPr lang="fa-IR" dirty="0" smtClean="0">
                <a:cs typeface="B Nazanin" panose="00000400000000000000" pitchFamily="2" charset="-78"/>
              </a:rPr>
              <a:t>در </a:t>
            </a:r>
            <a:r>
              <a:rPr lang="fa-IR" dirty="0" smtClean="0">
                <a:solidFill>
                  <a:srgbClr val="FFFF00"/>
                </a:solidFill>
                <a:cs typeface="B Nazanin" panose="00000400000000000000" pitchFamily="2" charset="-78"/>
              </a:rPr>
              <a:t>شرایط</a:t>
            </a:r>
            <a:r>
              <a:rPr lang="fa-IR" dirty="0" smtClean="0">
                <a:cs typeface="B Nazanin" panose="00000400000000000000" pitchFamily="2" charset="-78"/>
              </a:rPr>
              <a:t> </a:t>
            </a:r>
            <a:r>
              <a:rPr lang="fa-IR" dirty="0">
                <a:solidFill>
                  <a:srgbClr val="FFFF00"/>
                </a:solidFill>
                <a:cs typeface="B Nazanin" panose="00000400000000000000" pitchFamily="2" charset="-78"/>
              </a:rPr>
              <a:t>شور</a:t>
            </a:r>
            <a:r>
              <a:rPr lang="fa-IR" dirty="0">
                <a:cs typeface="B Nazanin" panose="00000400000000000000" pitchFamily="2" charset="-78"/>
              </a:rPr>
              <a:t> دارند، به نحوی که بعضی </a:t>
            </a:r>
            <a:r>
              <a:rPr lang="fa-IR" dirty="0" smtClean="0">
                <a:cs typeface="B Nazanin" panose="00000400000000000000" pitchFamily="2" charset="-78"/>
              </a:rPr>
              <a:t>آن‏ها </a:t>
            </a:r>
            <a:r>
              <a:rPr lang="fa-IR" dirty="0">
                <a:cs typeface="B Nazanin" panose="00000400000000000000" pitchFamily="2" charset="-78"/>
              </a:rPr>
              <a:t>را به عنوان </a:t>
            </a:r>
            <a:r>
              <a:rPr lang="fa-IR" dirty="0" smtClean="0">
                <a:solidFill>
                  <a:srgbClr val="FFFF00"/>
                </a:solidFill>
                <a:cs typeface="B Nazanin" panose="00000400000000000000" pitchFamily="2" charset="-78"/>
              </a:rPr>
              <a:t>اصلاح </a:t>
            </a:r>
            <a:r>
              <a:rPr lang="fa-IR" dirty="0">
                <a:solidFill>
                  <a:srgbClr val="FFFF00"/>
                </a:solidFill>
                <a:cs typeface="B Nazanin" panose="00000400000000000000" pitchFamily="2" charset="-78"/>
              </a:rPr>
              <a:t>کنندگان زیستی </a:t>
            </a:r>
            <a:r>
              <a:rPr lang="fa-IR" dirty="0" smtClean="0">
                <a:solidFill>
                  <a:srgbClr val="FFFF00"/>
                </a:solidFill>
                <a:cs typeface="B Nazanin" panose="00000400000000000000" pitchFamily="2" charset="-78"/>
              </a:rPr>
              <a:t>خاک‏های </a:t>
            </a:r>
            <a:r>
              <a:rPr lang="fa-IR" dirty="0">
                <a:solidFill>
                  <a:srgbClr val="FFFF00"/>
                </a:solidFill>
                <a:cs typeface="B Nazanin" panose="00000400000000000000" pitchFamily="2" charset="-78"/>
              </a:rPr>
              <a:t>شور </a:t>
            </a:r>
            <a:r>
              <a:rPr lang="fa-IR" dirty="0" smtClean="0">
                <a:cs typeface="B Nazanin" panose="00000400000000000000" pitchFamily="2" charset="-78"/>
              </a:rPr>
              <a:t>می‏نامند.</a:t>
            </a:r>
          </a:p>
          <a:p>
            <a:pPr algn="just" rtl="1"/>
            <a:endParaRPr lang="fa-IR" dirty="0">
              <a:cs typeface="B Nazanin" panose="00000400000000000000" pitchFamily="2" charset="-78"/>
            </a:endParaRPr>
          </a:p>
          <a:p>
            <a:pPr algn="just" rtl="1"/>
            <a:endParaRPr lang="fa-IR" dirty="0" smtClean="0">
              <a:cs typeface="B Nazanin" panose="00000400000000000000" pitchFamily="2" charset="-78"/>
            </a:endParaRPr>
          </a:p>
          <a:p>
            <a:pPr marL="0" indent="0" algn="just" rtl="1">
              <a:buNone/>
            </a:pPr>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32</a:t>
            </a:fld>
            <a:endParaRPr lang="en-US"/>
          </a:p>
        </p:txBody>
      </p:sp>
    </p:spTree>
    <p:extLst>
      <p:ext uri="{BB962C8B-B14F-4D97-AF65-F5344CB8AC3E}">
        <p14:creationId xmlns:p14="http://schemas.microsoft.com/office/powerpoint/2010/main" val="40254533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731" y="1491736"/>
            <a:ext cx="11524128" cy="4351338"/>
          </a:xfrm>
        </p:spPr>
        <p:txBody>
          <a:bodyPr>
            <a:normAutofit lnSpcReduction="10000"/>
          </a:bodyPr>
          <a:lstStyle/>
          <a:p>
            <a:pPr marL="0" indent="0" algn="just" rtl="1">
              <a:buNone/>
            </a:pPr>
            <a:r>
              <a:rPr lang="fa-IR" dirty="0" smtClean="0"/>
              <a:t>یکی </a:t>
            </a:r>
            <a:r>
              <a:rPr lang="fa-IR" dirty="0" smtClean="0">
                <a:cs typeface="B Nazanin" panose="00000400000000000000" pitchFamily="2" charset="-78"/>
              </a:rPr>
              <a:t>دیگر از میکروارگانیسم‏های مفید خاک، قارچ‏های ریزوسفری محرک رشد گیاه مانند </a:t>
            </a:r>
            <a:r>
              <a:rPr lang="fa-IR" dirty="0" smtClean="0">
                <a:solidFill>
                  <a:srgbClr val="FFFF00"/>
                </a:solidFill>
                <a:cs typeface="B Nazanin" panose="00000400000000000000" pitchFamily="2" charset="-78"/>
              </a:rPr>
              <a:t>تریکودرما</a:t>
            </a:r>
            <a:r>
              <a:rPr lang="fa-IR" dirty="0" smtClean="0">
                <a:cs typeface="B Nazanin" panose="00000400000000000000" pitchFamily="2" charset="-78"/>
              </a:rPr>
              <a:t> هستند.</a:t>
            </a:r>
          </a:p>
          <a:p>
            <a:pPr marL="0" indent="0" algn="just" rtl="1">
              <a:buNone/>
            </a:pPr>
            <a:endParaRPr lang="fa-IR" dirty="0" smtClean="0">
              <a:cs typeface="B Nazanin" panose="00000400000000000000" pitchFamily="2" charset="-78"/>
            </a:endParaRPr>
          </a:p>
          <a:p>
            <a:pPr marL="0" indent="0" algn="just" rtl="1">
              <a:buNone/>
            </a:pPr>
            <a:r>
              <a:rPr lang="fa-IR" dirty="0" smtClean="0">
                <a:cs typeface="B Nazanin" panose="00000400000000000000" pitchFamily="2" charset="-78"/>
              </a:rPr>
              <a:t>این قارچ از جمله قارچ‏های آزادزی بوده که در خاک و اکوسیستم ریشه بسیاری از گیاهان دیده می‏شوند.  قارچ تریکودرما یک رابطه همزیستی را با گیاه از زمان جوانه‏زنی بذر پدید می‏آورد که تا بلوغ گیاه ادامه پیدا می‏کند. در‏حالی‏که فقط ریشه‏ها کلونیزه می‏شوند تغییرات در برگ‏ها و ساقه‏ها نیز رخ می‏دهد.</a:t>
            </a:r>
          </a:p>
          <a:p>
            <a:pPr marL="0" indent="0" algn="just" rtl="1">
              <a:buNone/>
            </a:pPr>
            <a:endParaRPr lang="fa-IR" dirty="0" smtClean="0">
              <a:cs typeface="B Nazanin" panose="00000400000000000000" pitchFamily="2" charset="-78"/>
            </a:endParaRPr>
          </a:p>
          <a:p>
            <a:pPr marL="0" indent="0" algn="just" rtl="1">
              <a:buNone/>
            </a:pPr>
            <a:r>
              <a:rPr lang="fa-IR" dirty="0" smtClean="0">
                <a:cs typeface="B Nazanin" panose="00000400000000000000" pitchFamily="2" charset="-78"/>
              </a:rPr>
              <a:t>قارچ‏های تریکودرما با تشکیل کلونی و اسپورزایی فراوان در محیط خاک و بویژه اطراف ریشه‏ی (ریزوسفر) اغلب گیاهان زراعی و غیرزراعی، نه تنها باعث افزایش پتانسیل رشد و جذب مواد غذایی این گیاهان می‏شوند، بلکه مقاومت گیاهان را در مقابل تنش‏های زیستی و غیرزیستی نیز افزایش می‏دهند.</a:t>
            </a:r>
          </a:p>
          <a:p>
            <a:pPr marL="0" indent="0" algn="just" rtl="1">
              <a:buNone/>
            </a:pPr>
            <a:endParaRPr lang="fa-IR" dirty="0" smtClean="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7FFC6870-5E78-42E4-A4FB-2DB2B62E8621}" type="slidenum">
              <a:rPr lang="en-US" smtClean="0"/>
              <a:t>33</a:t>
            </a:fld>
            <a:endParaRPr lang="en-US"/>
          </a:p>
        </p:txBody>
      </p:sp>
      <p:sp>
        <p:nvSpPr>
          <p:cNvPr id="5" name="TextBox 4"/>
          <p:cNvSpPr txBox="1"/>
          <p:nvPr/>
        </p:nvSpPr>
        <p:spPr>
          <a:xfrm>
            <a:off x="5876365" y="393685"/>
            <a:ext cx="5854488" cy="584775"/>
          </a:xfrm>
          <a:prstGeom prst="rect">
            <a:avLst/>
          </a:prstGeom>
          <a:noFill/>
        </p:spPr>
        <p:txBody>
          <a:bodyPr wrap="none" rtlCol="0">
            <a:spAutoFit/>
          </a:bodyPr>
          <a:lstStyle/>
          <a:p>
            <a:r>
              <a:rPr lang="fa-IR" sz="3200" dirty="0" smtClean="0">
                <a:solidFill>
                  <a:srgbClr val="FFFF00"/>
                </a:solidFill>
                <a:cs typeface="B Nazanin" panose="00000400000000000000" pitchFamily="2" charset="-78"/>
              </a:rPr>
              <a:t>تریکودرما به عنوان قارچ‏های محرک رشد گیاه</a:t>
            </a:r>
            <a:endParaRPr lang="en-US" sz="3200" dirty="0">
              <a:solidFill>
                <a:srgbClr val="FFFF00"/>
              </a:solidFill>
              <a:cs typeface="B Nazanin" panose="00000400000000000000" pitchFamily="2" charset="-78"/>
            </a:endParaRPr>
          </a:p>
        </p:txBody>
      </p:sp>
    </p:spTree>
    <p:extLst>
      <p:ext uri="{BB962C8B-B14F-4D97-AF65-F5344CB8AC3E}">
        <p14:creationId xmlns:p14="http://schemas.microsoft.com/office/powerpoint/2010/main" val="1840605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9223" y="884331"/>
            <a:ext cx="10515600" cy="4351338"/>
          </a:xfrm>
        </p:spPr>
        <p:txBody>
          <a:bodyPr>
            <a:normAutofit lnSpcReduction="10000"/>
          </a:bodyPr>
          <a:lstStyle/>
          <a:p>
            <a:pPr marL="0" indent="0" algn="just" rtl="1">
              <a:buNone/>
            </a:pPr>
            <a:endParaRPr lang="fa-IR" dirty="0" smtClean="0">
              <a:cs typeface="B Nazanin" panose="00000400000000000000" pitchFamily="2" charset="-78"/>
            </a:endParaRPr>
          </a:p>
          <a:p>
            <a:pPr algn="just" rtl="1">
              <a:buFont typeface="Wingdings" panose="05000000000000000000" pitchFamily="2" charset="2"/>
              <a:buChar char="v"/>
            </a:pPr>
            <a:r>
              <a:rPr lang="fa-IR" dirty="0" smtClean="0">
                <a:cs typeface="B Nazanin" panose="00000400000000000000" pitchFamily="2" charset="-78"/>
              </a:rPr>
              <a:t> توان </a:t>
            </a:r>
            <a:r>
              <a:rPr lang="fa-IR" dirty="0">
                <a:cs typeface="B Nazanin" panose="00000400000000000000" pitchFamily="2" charset="-78"/>
              </a:rPr>
              <a:t>ترشح آنزیم‏های مختلف خارج از سلولی در خاک، توان بالای کلنیزاسیون فراریشه، قدرت همزیستی در ریشه، توان اسپورزایی زیاد، تحمل به شوری و سایر ترکیبات موجود در محیط خاک و ریشه از خصوصیات مهم گونه‏‏های مختلف جنس تریکودرما به حساب می‏آید.</a:t>
            </a:r>
          </a:p>
          <a:p>
            <a:pPr marL="0" indent="0" algn="just" rtl="1">
              <a:buNone/>
            </a:pPr>
            <a:endParaRPr lang="fa-IR" dirty="0">
              <a:cs typeface="B Nazanin" panose="00000400000000000000" pitchFamily="2" charset="-78"/>
            </a:endParaRPr>
          </a:p>
          <a:p>
            <a:pPr marL="0" indent="0" algn="just" rtl="1">
              <a:buNone/>
            </a:pPr>
            <a:endParaRPr lang="fa-IR" dirty="0" smtClean="0">
              <a:cs typeface="B Nazanin" panose="00000400000000000000" pitchFamily="2" charset="-78"/>
            </a:endParaRPr>
          </a:p>
          <a:p>
            <a:pPr algn="just" rtl="1">
              <a:buFont typeface="Wingdings" panose="05000000000000000000" pitchFamily="2" charset="2"/>
              <a:buChar char="v"/>
            </a:pPr>
            <a:r>
              <a:rPr lang="fa-IR" dirty="0" smtClean="0">
                <a:cs typeface="B Nazanin" panose="00000400000000000000" pitchFamily="2" charset="-78"/>
              </a:rPr>
              <a:t> قارچ</a:t>
            </a:r>
            <a:r>
              <a:rPr lang="fa-IR" dirty="0">
                <a:cs typeface="B Nazanin" panose="00000400000000000000" pitchFamily="2" charset="-78"/>
              </a:rPr>
              <a:t>‏های تریکودما که به‏طور معمول در همه خاک‏ها و در اطراف ریشه گیاهان حضور دارند، به‏عنوان متداول‏ترین‏ قارچ‏های قابل کشت شناخته شده‏اند، از اهمیت خاصی برخوردارند. به‏طوری‏که از آن‏ها به‏عنوان اصلاح کننده‏های خاک، یا به‏عنوان کودهای زیستی در سطح تجاری تولید می‏شوند</a:t>
            </a:r>
            <a:r>
              <a:rPr lang="fa-IR" dirty="0" smtClean="0">
                <a:cs typeface="B Nazanin" panose="00000400000000000000" pitchFamily="2" charset="-78"/>
              </a:rPr>
              <a:t>.</a:t>
            </a:r>
          </a:p>
          <a:p>
            <a:pPr marL="0" indent="0" algn="just" rtl="1">
              <a:buNone/>
            </a:pPr>
            <a:endParaRPr lang="fa-IR" dirty="0">
              <a:cs typeface="B Nazanin" panose="00000400000000000000" pitchFamily="2" charset="-78"/>
            </a:endParaRPr>
          </a:p>
          <a:p>
            <a:pPr marL="0" indent="0">
              <a:buNone/>
            </a:pPr>
            <a:endParaRPr lang="en-US" dirty="0"/>
          </a:p>
        </p:txBody>
      </p:sp>
      <p:sp>
        <p:nvSpPr>
          <p:cNvPr id="4" name="Slide Number Placeholder 3"/>
          <p:cNvSpPr>
            <a:spLocks noGrp="1"/>
          </p:cNvSpPr>
          <p:nvPr>
            <p:ph type="sldNum" sz="quarter" idx="12"/>
          </p:nvPr>
        </p:nvSpPr>
        <p:spPr/>
        <p:txBody>
          <a:bodyPr/>
          <a:lstStyle/>
          <a:p>
            <a:fld id="{7FFC6870-5E78-42E4-A4FB-2DB2B62E8621}" type="slidenum">
              <a:rPr lang="en-US" smtClean="0"/>
              <a:t>34</a:t>
            </a:fld>
            <a:endParaRPr lang="en-US"/>
          </a:p>
        </p:txBody>
      </p:sp>
    </p:spTree>
    <p:extLst>
      <p:ext uri="{BB962C8B-B14F-4D97-AF65-F5344CB8AC3E}">
        <p14:creationId xmlns:p14="http://schemas.microsoft.com/office/powerpoint/2010/main" val="2906496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094" y="843990"/>
            <a:ext cx="10515600" cy="4351338"/>
          </a:xfrm>
        </p:spPr>
        <p:txBody>
          <a:bodyPr/>
          <a:lstStyle/>
          <a:p>
            <a:pPr marL="0" indent="0" algn="r" rtl="1">
              <a:buNone/>
            </a:pPr>
            <a:r>
              <a:rPr lang="fa-IR" dirty="0">
                <a:cs typeface="B Nazanin" panose="00000400000000000000" pitchFamily="2" charset="-78"/>
              </a:rPr>
              <a:t>مزایای استفاده از کود زیستی</a:t>
            </a:r>
            <a:r>
              <a:rPr lang="fa-IR" dirty="0" smtClean="0">
                <a:cs typeface="B Nazanin" panose="00000400000000000000" pitchFamily="2" charset="-78"/>
              </a:rPr>
              <a:t>:</a:t>
            </a:r>
            <a:endParaRPr lang="en-US" dirty="0" smtClean="0">
              <a:cs typeface="B Nazanin" panose="00000400000000000000" pitchFamily="2" charset="-78"/>
            </a:endParaRPr>
          </a:p>
          <a:p>
            <a:pPr marL="0" indent="0" algn="r" rtl="1">
              <a:buNone/>
            </a:pPr>
            <a:endParaRPr lang="fa-IR" dirty="0">
              <a:cs typeface="B Nazanin" panose="00000400000000000000" pitchFamily="2" charset="-78"/>
            </a:endParaRPr>
          </a:p>
          <a:p>
            <a:pPr algn="r" rtl="1"/>
            <a:r>
              <a:rPr lang="fa-IR" dirty="0">
                <a:cs typeface="B Nazanin" panose="00000400000000000000" pitchFamily="2" charset="-78"/>
              </a:rPr>
              <a:t>افزایش میزان مواد غذایی و مواد آلی خاک </a:t>
            </a:r>
          </a:p>
          <a:p>
            <a:pPr algn="r" rtl="1"/>
            <a:r>
              <a:rPr lang="fa-IR" dirty="0">
                <a:cs typeface="B Nazanin" panose="00000400000000000000" pitchFamily="2" charset="-78"/>
              </a:rPr>
              <a:t>کاهش نیاز به مصرف کودهای شیمیایی </a:t>
            </a:r>
          </a:p>
          <a:p>
            <a:pPr algn="r" rtl="1"/>
            <a:r>
              <a:rPr lang="fa-IR" dirty="0">
                <a:cs typeface="B Nazanin" panose="00000400000000000000" pitchFamily="2" charset="-78"/>
              </a:rPr>
              <a:t> افزایش قدرت جذب مواد غذایی توسط گیاهان </a:t>
            </a:r>
          </a:p>
          <a:p>
            <a:pPr algn="r" rtl="1"/>
            <a:r>
              <a:rPr lang="fa-IR" dirty="0">
                <a:cs typeface="B Nazanin" panose="00000400000000000000" pitchFamily="2" charset="-78"/>
              </a:rPr>
              <a:t>جلوگیری از فرسایش خاک </a:t>
            </a:r>
          </a:p>
          <a:p>
            <a:pPr algn="r" rtl="1"/>
            <a:r>
              <a:rPr lang="fa-IR" dirty="0">
                <a:cs typeface="B Nazanin" panose="00000400000000000000" pitchFamily="2" charset="-78"/>
              </a:rPr>
              <a:t>گوگرد موجود در کود سبب اصلاح شوری خاک می‌شود </a:t>
            </a:r>
          </a:p>
          <a:p>
            <a:pPr algn="r" rtl="1">
              <a:buFont typeface="Wingdings" panose="05000000000000000000" pitchFamily="2" charset="2"/>
              <a:buChar char="v"/>
            </a:pPr>
            <a:endParaRPr lang="en-US"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35</a:t>
            </a:fld>
            <a:endParaRPr lang="en-US"/>
          </a:p>
        </p:txBody>
      </p:sp>
    </p:spTree>
    <p:extLst>
      <p:ext uri="{BB962C8B-B14F-4D97-AF65-F5344CB8AC3E}">
        <p14:creationId xmlns:p14="http://schemas.microsoft.com/office/powerpoint/2010/main" val="22884450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1647" y="1126378"/>
            <a:ext cx="10515600" cy="4351338"/>
          </a:xfrm>
        </p:spPr>
        <p:txBody>
          <a:bodyPr>
            <a:normAutofit/>
          </a:bodyPr>
          <a:lstStyle/>
          <a:p>
            <a:pPr marL="0" indent="0" algn="just" rtl="1">
              <a:buNone/>
            </a:pPr>
            <a:r>
              <a:rPr lang="fa-IR" dirty="0" smtClean="0">
                <a:cs typeface="B Nazanin" panose="00000400000000000000" pitchFamily="2" charset="-78"/>
              </a:rPr>
              <a:t>از تولید</a:t>
            </a:r>
            <a:r>
              <a:rPr lang="en-US" dirty="0" smtClean="0">
                <a:cs typeface="B Nazanin" panose="00000400000000000000" pitchFamily="2" charset="-78"/>
              </a:rPr>
              <a:t> </a:t>
            </a:r>
            <a:r>
              <a:rPr lang="fa-IR" dirty="0" smtClean="0">
                <a:cs typeface="B Nazanin" panose="00000400000000000000" pitchFamily="2" charset="-78"/>
              </a:rPr>
              <a:t>کود </a:t>
            </a:r>
            <a:r>
              <a:rPr lang="fa-IR" dirty="0">
                <a:cs typeface="B Nazanin" panose="00000400000000000000" pitchFamily="2" charset="-78"/>
              </a:rPr>
              <a:t>زیستی در </a:t>
            </a:r>
            <a:r>
              <a:rPr lang="fa-IR" dirty="0" smtClean="0">
                <a:cs typeface="B Nazanin" panose="00000400000000000000" pitchFamily="2" charset="-78"/>
              </a:rPr>
              <a:t>ایران نزدیک </a:t>
            </a:r>
            <a:r>
              <a:rPr lang="fa-IR" dirty="0">
                <a:cs typeface="B Nazanin" panose="00000400000000000000" pitchFamily="2" charset="-78"/>
              </a:rPr>
              <a:t>به دو </a:t>
            </a:r>
            <a:r>
              <a:rPr lang="fa-IR" dirty="0" smtClean="0">
                <a:cs typeface="B Nazanin" panose="00000400000000000000" pitchFamily="2" charset="-78"/>
              </a:rPr>
              <a:t>دهه می‏گذرد</a:t>
            </a:r>
            <a:r>
              <a:rPr lang="en-US" dirty="0" smtClean="0">
                <a:cs typeface="B Nazanin" panose="00000400000000000000" pitchFamily="2" charset="-78"/>
              </a:rPr>
              <a:t> </a:t>
            </a:r>
            <a:r>
              <a:rPr lang="fa-IR" dirty="0" smtClean="0">
                <a:cs typeface="B Nazanin" panose="00000400000000000000" pitchFamily="2" charset="-78"/>
              </a:rPr>
              <a:t>و زادمایه‏های </a:t>
            </a:r>
            <a:r>
              <a:rPr lang="fa-IR" dirty="0">
                <a:cs typeface="B Nazanin" panose="00000400000000000000" pitchFamily="2" charset="-78"/>
              </a:rPr>
              <a:t>میکروبی </a:t>
            </a:r>
            <a:r>
              <a:rPr lang="fa-IR" dirty="0" smtClean="0">
                <a:cs typeface="B Nazanin" panose="00000400000000000000" pitchFamily="2" charset="-78"/>
              </a:rPr>
              <a:t>شامل باکتری‏های تثبیت کننده</a:t>
            </a:r>
            <a:r>
              <a:rPr lang="en-US" dirty="0" smtClean="0">
                <a:cs typeface="B Nazanin" panose="00000400000000000000" pitchFamily="2" charset="-78"/>
              </a:rPr>
              <a:t> </a:t>
            </a:r>
            <a:r>
              <a:rPr lang="fa-IR" dirty="0" smtClean="0">
                <a:cs typeface="B Nazanin" panose="00000400000000000000" pitchFamily="2" charset="-78"/>
              </a:rPr>
              <a:t>نیتروژن اعم از</a:t>
            </a:r>
            <a:r>
              <a:rPr lang="fa-IR" dirty="0">
                <a:cs typeface="B Nazanin" panose="00000400000000000000" pitchFamily="2" charset="-78"/>
              </a:rPr>
              <a:t> </a:t>
            </a:r>
            <a:r>
              <a:rPr lang="fa-IR" dirty="0" smtClean="0">
                <a:cs typeface="B Nazanin" panose="00000400000000000000" pitchFamily="2" charset="-78"/>
              </a:rPr>
              <a:t>ریزوبیوم‏ها، ازتوباکترها، آزوسپیریلیوم‏ها</a:t>
            </a:r>
            <a:r>
              <a:rPr lang="fa-IR" dirty="0">
                <a:cs typeface="B Nazanin" panose="00000400000000000000" pitchFamily="2" charset="-78"/>
              </a:rPr>
              <a:t>، </a:t>
            </a:r>
            <a:r>
              <a:rPr lang="fa-IR" dirty="0" smtClean="0">
                <a:cs typeface="B Nazanin" panose="00000400000000000000" pitchFamily="2" charset="-78"/>
              </a:rPr>
              <a:t>باکتری‏های حل‏کننده فسفات نظیرسودوموناس‏ها،</a:t>
            </a:r>
            <a:r>
              <a:rPr lang="en-US" dirty="0" smtClean="0">
                <a:cs typeface="B Nazanin" panose="00000400000000000000" pitchFamily="2" charset="-78"/>
              </a:rPr>
              <a:t> </a:t>
            </a:r>
            <a:r>
              <a:rPr lang="fa-IR" dirty="0" smtClean="0">
                <a:cs typeface="B Nazanin" panose="00000400000000000000" pitchFamily="2" charset="-78"/>
              </a:rPr>
              <a:t>باسیلوس‏ها </a:t>
            </a:r>
            <a:r>
              <a:rPr lang="fa-IR" dirty="0">
                <a:cs typeface="B Nazanin" panose="00000400000000000000" pitchFamily="2" charset="-78"/>
              </a:rPr>
              <a:t>و </a:t>
            </a:r>
            <a:r>
              <a:rPr lang="fa-IR" dirty="0" smtClean="0">
                <a:cs typeface="B Nazanin" panose="00000400000000000000" pitchFamily="2" charset="-78"/>
              </a:rPr>
              <a:t>یا دیگر باکتری‏ها، درقالب </a:t>
            </a:r>
            <a:r>
              <a:rPr lang="fa-IR" dirty="0">
                <a:cs typeface="B Nazanin" panose="00000400000000000000" pitchFamily="2" charset="-78"/>
              </a:rPr>
              <a:t>کودهای زیستی مختلف </a:t>
            </a:r>
            <a:r>
              <a:rPr lang="fa-IR" dirty="0" smtClean="0">
                <a:cs typeface="B Nazanin" panose="00000400000000000000" pitchFamily="2" charset="-78"/>
              </a:rPr>
              <a:t>استفاده</a:t>
            </a:r>
            <a:r>
              <a:rPr lang="fa-IR" dirty="0">
                <a:cs typeface="B Nazanin" panose="00000400000000000000" pitchFamily="2" charset="-78"/>
              </a:rPr>
              <a:t>، </a:t>
            </a:r>
            <a:r>
              <a:rPr lang="fa-IR" dirty="0" smtClean="0">
                <a:cs typeface="B Nazanin" panose="00000400000000000000" pitchFamily="2" charset="-78"/>
              </a:rPr>
              <a:t>تولید </a:t>
            </a:r>
            <a:r>
              <a:rPr lang="fa-IR" dirty="0">
                <a:cs typeface="B Nazanin" panose="00000400000000000000" pitchFamily="2" charset="-78"/>
              </a:rPr>
              <a:t>و </a:t>
            </a:r>
            <a:r>
              <a:rPr lang="fa-IR" dirty="0" smtClean="0">
                <a:cs typeface="B Nazanin" panose="00000400000000000000" pitchFamily="2" charset="-78"/>
              </a:rPr>
              <a:t>عرضه</a:t>
            </a:r>
            <a:r>
              <a:rPr lang="en-US" dirty="0" smtClean="0">
                <a:cs typeface="B Nazanin" panose="00000400000000000000" pitchFamily="2" charset="-78"/>
              </a:rPr>
              <a:t> </a:t>
            </a:r>
            <a:r>
              <a:rPr lang="fa-IR" dirty="0" smtClean="0">
                <a:cs typeface="B Nazanin" panose="00000400000000000000" pitchFamily="2" charset="-78"/>
              </a:rPr>
              <a:t>شده‏اند.</a:t>
            </a:r>
            <a:endParaRPr lang="en-US"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36</a:t>
            </a:fld>
            <a:endParaRPr lang="en-US"/>
          </a:p>
        </p:txBody>
      </p:sp>
    </p:spTree>
    <p:extLst>
      <p:ext uri="{BB962C8B-B14F-4D97-AF65-F5344CB8AC3E}">
        <p14:creationId xmlns:p14="http://schemas.microsoft.com/office/powerpoint/2010/main" val="263780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dirty="0" smtClean="0"/>
              <a:t>اثر بخشی کودهای زیستی</a:t>
            </a:r>
            <a:endParaRPr lang="fa-IR" sz="3600" dirty="0"/>
          </a:p>
        </p:txBody>
      </p:sp>
      <p:sp>
        <p:nvSpPr>
          <p:cNvPr id="3" name="Content Placeholder 2"/>
          <p:cNvSpPr>
            <a:spLocks noGrp="1"/>
          </p:cNvSpPr>
          <p:nvPr>
            <p:ph idx="1"/>
          </p:nvPr>
        </p:nvSpPr>
        <p:spPr>
          <a:xfrm>
            <a:off x="838200" y="1690688"/>
            <a:ext cx="10515600" cy="4351338"/>
          </a:xfrm>
        </p:spPr>
        <p:txBody>
          <a:bodyPr/>
          <a:lstStyle/>
          <a:p>
            <a:pPr algn="just" rtl="1"/>
            <a:r>
              <a:rPr lang="fa-IR" dirty="0" smtClean="0">
                <a:solidFill>
                  <a:srgbClr val="FFFF00"/>
                </a:solidFill>
              </a:rPr>
              <a:t>پر</a:t>
            </a:r>
            <a:r>
              <a:rPr lang="fa-IR" dirty="0" smtClean="0">
                <a:solidFill>
                  <a:srgbClr val="FFFF00"/>
                </a:solidFill>
                <a:cs typeface="B Nazanin" panose="00000400000000000000" pitchFamily="2" charset="-78"/>
              </a:rPr>
              <a:t>مناقشه‏‏ترین بحث </a:t>
            </a:r>
            <a:r>
              <a:rPr lang="fa-IR" dirty="0" smtClean="0">
                <a:cs typeface="B Nazanin" panose="00000400000000000000" pitchFamily="2" charset="-78"/>
              </a:rPr>
              <a:t>در مورد کودهای زیستی در خصوص</a:t>
            </a:r>
            <a:r>
              <a:rPr lang="fa-IR" dirty="0" smtClean="0">
                <a:solidFill>
                  <a:srgbClr val="FFFF00"/>
                </a:solidFill>
                <a:cs typeface="B Nazanin" panose="00000400000000000000" pitchFamily="2" charset="-78"/>
              </a:rPr>
              <a:t> اثر بخشی </a:t>
            </a:r>
            <a:r>
              <a:rPr lang="fa-IR" dirty="0" smtClean="0">
                <a:cs typeface="B Nazanin" panose="00000400000000000000" pitchFamily="2" charset="-78"/>
              </a:rPr>
              <a:t>آن‏هاست که امروزه تحقیق، تولید، خرید دولتی و سایر سیاست‏گزاری‏های مرتبط با این حوزه را تحت تاثیر قرار داده است. به‏طور‏کلی یکی از ویژگی‏های شناخته شده کودهای زیستی، ناهماهنگی (</a:t>
            </a:r>
            <a:r>
              <a:rPr lang="en-US" dirty="0" smtClean="0">
                <a:latin typeface="Times New Roman" panose="02020603050405020304" pitchFamily="18" charset="0"/>
                <a:cs typeface="Times New Roman" panose="02020603050405020304" pitchFamily="18" charset="0"/>
              </a:rPr>
              <a:t>Inconsistency</a:t>
            </a:r>
            <a:r>
              <a:rPr lang="fa-IR" dirty="0" smtClean="0">
                <a:cs typeface="B Nazanin" panose="00000400000000000000" pitchFamily="2" charset="-78"/>
              </a:rPr>
              <a:t>) نتایج حاصل از کاربرد آن‏هاست.</a:t>
            </a:r>
          </a:p>
          <a:p>
            <a:pPr algn="just" rtl="1"/>
            <a:r>
              <a:rPr lang="fa-IR" dirty="0" smtClean="0">
                <a:solidFill>
                  <a:srgbClr val="FFFF00"/>
                </a:solidFill>
                <a:cs typeface="B Nazanin" panose="00000400000000000000" pitchFamily="2" charset="-78"/>
              </a:rPr>
              <a:t>بدین معنی </a:t>
            </a:r>
            <a:r>
              <a:rPr lang="fa-IR" dirty="0" smtClean="0">
                <a:cs typeface="B Nazanin" panose="00000400000000000000" pitchFamily="2" charset="-78"/>
              </a:rPr>
              <a:t>که نتیجه کاربرد یک کود زیستی خاص بر روی یک گیاه مشخص در دو نقطه متفاوت، یکسان نخواهد بود. دلیل این امر ماهیت زنده این کودها و تاثیر شرایط محیطی، خاکی، گونه‏های گیاهی و میکروارگانیسم‏های بومی خاک بر کارایی آن می‏باشد.</a:t>
            </a:r>
            <a:endParaRPr lang="fa-IR" dirty="0"/>
          </a:p>
        </p:txBody>
      </p:sp>
      <p:sp>
        <p:nvSpPr>
          <p:cNvPr id="5" name="Slide Number Placeholder 4"/>
          <p:cNvSpPr>
            <a:spLocks noGrp="1"/>
          </p:cNvSpPr>
          <p:nvPr>
            <p:ph type="sldNum" sz="quarter" idx="12"/>
          </p:nvPr>
        </p:nvSpPr>
        <p:spPr/>
        <p:txBody>
          <a:bodyPr/>
          <a:lstStyle/>
          <a:p>
            <a:fld id="{7FFC6870-5E78-42E4-A4FB-2DB2B62E8621}" type="slidenum">
              <a:rPr lang="en-US" smtClean="0"/>
              <a:t>37</a:t>
            </a:fld>
            <a:endParaRPr lang="en-US"/>
          </a:p>
        </p:txBody>
      </p:sp>
    </p:spTree>
    <p:extLst>
      <p:ext uri="{BB962C8B-B14F-4D97-AF65-F5344CB8AC3E}">
        <p14:creationId xmlns:p14="http://schemas.microsoft.com/office/powerpoint/2010/main" val="595254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t>اثر بخشی کودهای زیستی</a:t>
            </a:r>
          </a:p>
        </p:txBody>
      </p:sp>
      <p:sp>
        <p:nvSpPr>
          <p:cNvPr id="3" name="Content Placeholder 2"/>
          <p:cNvSpPr>
            <a:spLocks noGrp="1"/>
          </p:cNvSpPr>
          <p:nvPr>
            <p:ph idx="1"/>
          </p:nvPr>
        </p:nvSpPr>
        <p:spPr>
          <a:xfrm>
            <a:off x="600635" y="1690688"/>
            <a:ext cx="10990729" cy="2706034"/>
          </a:xfrm>
        </p:spPr>
        <p:txBody>
          <a:bodyPr/>
          <a:lstStyle/>
          <a:p>
            <a:pPr algn="just" rtl="1"/>
            <a:r>
              <a:rPr lang="fa-IR" dirty="0" smtClean="0"/>
              <a:t>آنچه </a:t>
            </a:r>
            <a:r>
              <a:rPr lang="fa-IR" dirty="0" smtClean="0">
                <a:cs typeface="B Nazanin" panose="00000400000000000000" pitchFamily="2" charset="-78"/>
              </a:rPr>
              <a:t>که در مورد کودهای زیستی از  اهمیت زیادی برخوردار است این نکته است که </a:t>
            </a:r>
            <a:r>
              <a:rPr lang="fa-IR" dirty="0" smtClean="0">
                <a:solidFill>
                  <a:srgbClr val="FFFF00"/>
                </a:solidFill>
                <a:cs typeface="B Nazanin" panose="00000400000000000000" pitchFamily="2" charset="-78"/>
              </a:rPr>
              <a:t>اثربخشی</a:t>
            </a:r>
            <a:r>
              <a:rPr lang="fa-IR" dirty="0" smtClean="0">
                <a:cs typeface="B Nazanin" panose="00000400000000000000" pitchFamily="2" charset="-78"/>
              </a:rPr>
              <a:t> آن‏ها بیشتر از آنکه به ماهیت آن بستگی داشته باشد </a:t>
            </a:r>
            <a:r>
              <a:rPr lang="fa-IR" dirty="0" smtClean="0">
                <a:solidFill>
                  <a:srgbClr val="FFFF00"/>
                </a:solidFill>
                <a:cs typeface="B Nazanin" panose="00000400000000000000" pitchFamily="2" charset="-78"/>
              </a:rPr>
              <a:t>وابسته به کیفیت </a:t>
            </a:r>
            <a:r>
              <a:rPr lang="fa-IR" dirty="0" smtClean="0">
                <a:cs typeface="B Nazanin" panose="00000400000000000000" pitchFamily="2" charset="-78"/>
              </a:rPr>
              <a:t>است. به‏عبارت دیگر چنانچه میکروارگانیسم بکار رفته در تولید کود زیستی، مراحل جداسازی، غربالگری، زیست‏سنجی و آزمایشات اثر بخشی را بدرستی طی نکرده باشد، چنانچه حتی در جمعیت کافی در ترکیب کود زیستی وجود داشته باشد نیز اثر بخش نخواهد بود.  </a:t>
            </a:r>
            <a:endParaRPr lang="fa-IR" dirty="0"/>
          </a:p>
        </p:txBody>
      </p:sp>
      <p:sp>
        <p:nvSpPr>
          <p:cNvPr id="5" name="Slide Number Placeholder 4"/>
          <p:cNvSpPr>
            <a:spLocks noGrp="1"/>
          </p:cNvSpPr>
          <p:nvPr>
            <p:ph type="sldNum" sz="quarter" idx="12"/>
          </p:nvPr>
        </p:nvSpPr>
        <p:spPr/>
        <p:txBody>
          <a:bodyPr/>
          <a:lstStyle/>
          <a:p>
            <a:fld id="{7FFC6870-5E78-42E4-A4FB-2DB2B62E8621}" type="slidenum">
              <a:rPr lang="en-US" smtClean="0"/>
              <a:t>38</a:t>
            </a:fld>
            <a:endParaRPr lang="en-US"/>
          </a:p>
        </p:txBody>
      </p:sp>
    </p:spTree>
    <p:extLst>
      <p:ext uri="{BB962C8B-B14F-4D97-AF65-F5344CB8AC3E}">
        <p14:creationId xmlns:p14="http://schemas.microsoft.com/office/powerpoint/2010/main" val="2602430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6117" y="776754"/>
            <a:ext cx="10515600" cy="4351338"/>
          </a:xfrm>
        </p:spPr>
        <p:txBody>
          <a:bodyPr>
            <a:normAutofit/>
          </a:bodyPr>
          <a:lstStyle/>
          <a:p>
            <a:pPr marL="0" indent="0" algn="just" rtl="1">
              <a:buNone/>
            </a:pPr>
            <a:r>
              <a:rPr lang="fa-IR" dirty="0" smtClean="0">
                <a:cs typeface="B Nazanin" panose="00000400000000000000" pitchFamily="2" charset="-78"/>
              </a:rPr>
              <a:t>توصیه‏های ترویجی</a:t>
            </a:r>
          </a:p>
          <a:p>
            <a:pPr algn="just" rtl="1"/>
            <a:r>
              <a:rPr lang="fa-IR" dirty="0" smtClean="0">
                <a:cs typeface="B Nazanin" panose="00000400000000000000" pitchFamily="2" charset="-78"/>
              </a:rPr>
              <a:t>راهکارهای </a:t>
            </a:r>
            <a:r>
              <a:rPr lang="fa-IR" dirty="0">
                <a:cs typeface="B Nazanin" panose="00000400000000000000" pitchFamily="2" charset="-78"/>
              </a:rPr>
              <a:t>اصلی افزایش مصرف کودهای زیستی توسط کشاورزان را میتوان به صورت زیر بر شمرد</a:t>
            </a:r>
            <a:r>
              <a:rPr lang="fa-IR" dirty="0" smtClean="0">
                <a:cs typeface="B Nazanin" panose="00000400000000000000" pitchFamily="2" charset="-78"/>
              </a:rPr>
              <a:t>:</a:t>
            </a:r>
          </a:p>
          <a:p>
            <a:pPr algn="just" rtl="1">
              <a:buFont typeface="Wingdings" panose="05000000000000000000" pitchFamily="2" charset="2"/>
              <a:buChar char="ü"/>
            </a:pPr>
            <a:r>
              <a:rPr lang="fa-IR" dirty="0" smtClean="0">
                <a:cs typeface="B Nazanin" panose="00000400000000000000" pitchFamily="2" charset="-78"/>
              </a:rPr>
              <a:t> </a:t>
            </a:r>
            <a:r>
              <a:rPr lang="fa-IR" dirty="0">
                <a:cs typeface="B Nazanin" panose="00000400000000000000" pitchFamily="2" charset="-78"/>
              </a:rPr>
              <a:t>تولید و معرفی انواع کودهای زیستی </a:t>
            </a:r>
            <a:r>
              <a:rPr lang="fa-IR" dirty="0" smtClean="0">
                <a:cs typeface="B Nazanin" panose="00000400000000000000" pitchFamily="2" charset="-78"/>
              </a:rPr>
              <a:t>افزایش دهنده‏ی رشد و عملکرد گیاه زراعی</a:t>
            </a:r>
          </a:p>
          <a:p>
            <a:pPr algn="just" rtl="1">
              <a:buFont typeface="Wingdings" panose="05000000000000000000" pitchFamily="2" charset="2"/>
              <a:buChar char="ü"/>
            </a:pPr>
            <a:r>
              <a:rPr lang="fa-IR" dirty="0" smtClean="0">
                <a:cs typeface="B Nazanin" panose="00000400000000000000" pitchFamily="2" charset="-78"/>
              </a:rPr>
              <a:t> بهبود یا تسهیل عرضه کودهای زیستی به بازار</a:t>
            </a:r>
          </a:p>
          <a:p>
            <a:pPr algn="just" rtl="1">
              <a:buFont typeface="Wingdings" panose="05000000000000000000" pitchFamily="2" charset="2"/>
              <a:buChar char="ü"/>
            </a:pPr>
            <a:r>
              <a:rPr lang="fa-IR" dirty="0" smtClean="0">
                <a:cs typeface="B Nazanin" panose="00000400000000000000" pitchFamily="2" charset="-78"/>
              </a:rPr>
              <a:t> </a:t>
            </a:r>
            <a:r>
              <a:rPr lang="fa-IR" dirty="0">
                <a:cs typeface="B Nazanin" panose="00000400000000000000" pitchFamily="2" charset="-78"/>
              </a:rPr>
              <a:t>توجه بیشتر به شرایط آب و هوایی، اقلیمی و </a:t>
            </a:r>
            <a:r>
              <a:rPr lang="fa-IR" dirty="0" smtClean="0">
                <a:cs typeface="B Nazanin" panose="00000400000000000000" pitchFamily="2" charset="-78"/>
              </a:rPr>
              <a:t>خاکی </a:t>
            </a:r>
            <a:r>
              <a:rPr lang="fa-IR" dirty="0">
                <a:cs typeface="B Nazanin" panose="00000400000000000000" pitchFamily="2" charset="-78"/>
              </a:rPr>
              <a:t>هر </a:t>
            </a:r>
            <a:r>
              <a:rPr lang="fa-IR" dirty="0" smtClean="0">
                <a:cs typeface="B Nazanin" panose="00000400000000000000" pitchFamily="2" charset="-78"/>
              </a:rPr>
              <a:t>منطقه</a:t>
            </a:r>
          </a:p>
          <a:p>
            <a:pPr algn="just" rtl="1">
              <a:buFont typeface="Wingdings" panose="05000000000000000000" pitchFamily="2" charset="2"/>
              <a:buChar char="ü"/>
            </a:pPr>
            <a:r>
              <a:rPr lang="fa-IR" dirty="0" smtClean="0">
                <a:cs typeface="B Nazanin" panose="00000400000000000000" pitchFamily="2" charset="-78"/>
              </a:rPr>
              <a:t> </a:t>
            </a:r>
            <a:r>
              <a:rPr lang="fa-IR" dirty="0">
                <a:cs typeface="B Nazanin" panose="00000400000000000000" pitchFamily="2" charset="-78"/>
              </a:rPr>
              <a:t>مطالعه و توجه بیشتر به آلودگی روز افزون </a:t>
            </a:r>
            <a:r>
              <a:rPr lang="fa-IR" dirty="0" smtClean="0">
                <a:cs typeface="B Nazanin" panose="00000400000000000000" pitchFamily="2" charset="-78"/>
              </a:rPr>
              <a:t>محیط </a:t>
            </a:r>
            <a:r>
              <a:rPr lang="fa-IR" dirty="0">
                <a:cs typeface="B Nazanin" panose="00000400000000000000" pitchFamily="2" charset="-78"/>
              </a:rPr>
              <a:t>زیست و </a:t>
            </a:r>
            <a:r>
              <a:rPr lang="fa-IR" dirty="0" smtClean="0">
                <a:cs typeface="B Nazanin" panose="00000400000000000000" pitchFamily="2" charset="-78"/>
              </a:rPr>
              <a:t>خاک‏های </a:t>
            </a:r>
            <a:r>
              <a:rPr lang="fa-IR" dirty="0">
                <a:cs typeface="B Nazanin" panose="00000400000000000000" pitchFamily="2" charset="-78"/>
              </a:rPr>
              <a:t>کشاورزی و تاثیرات آن بر گیاه و انسان </a:t>
            </a:r>
            <a:endParaRPr lang="fa-IR" dirty="0" smtClean="0">
              <a:cs typeface="B Nazanin" panose="00000400000000000000" pitchFamily="2" charset="-78"/>
            </a:endParaRPr>
          </a:p>
          <a:p>
            <a:pPr algn="just" rtl="1">
              <a:buFont typeface="Wingdings" panose="05000000000000000000" pitchFamily="2" charset="2"/>
              <a:buChar char="ü"/>
            </a:pPr>
            <a:r>
              <a:rPr lang="fa-IR" dirty="0" smtClean="0">
                <a:cs typeface="B Nazanin" panose="00000400000000000000" pitchFamily="2" charset="-78"/>
              </a:rPr>
              <a:t> </a:t>
            </a:r>
            <a:r>
              <a:rPr lang="fa-IR" dirty="0">
                <a:cs typeface="B Nazanin" panose="00000400000000000000" pitchFamily="2" charset="-78"/>
              </a:rPr>
              <a:t>افزایش و بهبود </a:t>
            </a:r>
            <a:r>
              <a:rPr lang="fa-IR" dirty="0" smtClean="0">
                <a:cs typeface="B Nazanin" panose="00000400000000000000" pitchFamily="2" charset="-78"/>
              </a:rPr>
              <a:t>فرآیند انتقال اطلاعات و یافته‏های تحقیقاتی به کشاورزان</a:t>
            </a:r>
            <a:endParaRPr lang="fa-IR"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39</a:t>
            </a:fld>
            <a:endParaRPr lang="en-US"/>
          </a:p>
        </p:txBody>
      </p:sp>
    </p:spTree>
    <p:extLst>
      <p:ext uri="{BB962C8B-B14F-4D97-AF65-F5344CB8AC3E}">
        <p14:creationId xmlns:p14="http://schemas.microsoft.com/office/powerpoint/2010/main" val="3676876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3553" y="4270413"/>
            <a:ext cx="5099883" cy="1325563"/>
          </a:xfrm>
        </p:spPr>
        <p:txBody>
          <a:bodyPr>
            <a:normAutofit fontScale="90000"/>
          </a:bodyPr>
          <a:lstStyle/>
          <a:p>
            <a:pPr algn="just" rtl="1"/>
            <a:r>
              <a:rPr lang="fa-IR" sz="2800" dirty="0">
                <a:cs typeface="B Nazanin" panose="00000400000000000000" pitchFamily="2" charset="-78"/>
              </a:rPr>
              <a:t>هدف از مصرف کودهای زیستی، تقویت </a:t>
            </a:r>
            <a:r>
              <a:rPr lang="fa-IR" sz="2800" dirty="0" smtClean="0">
                <a:cs typeface="B Nazanin" panose="00000400000000000000" pitchFamily="2" charset="-78"/>
              </a:rPr>
              <a:t>حاصلخیزی </a:t>
            </a:r>
            <a:r>
              <a:rPr lang="fa-IR" sz="2800" dirty="0">
                <a:cs typeface="B Nazanin" panose="00000400000000000000" pitchFamily="2" charset="-78"/>
              </a:rPr>
              <a:t>و باروری خاک، و تأمین نیازهای غذایی سالم و غنی تر، برداشت بیشتر بدور از آلوده‌سازی </a:t>
            </a:r>
            <a:r>
              <a:rPr lang="fa-IR" sz="2800" dirty="0" smtClean="0">
                <a:cs typeface="B Nazanin" panose="00000400000000000000" pitchFamily="2" charset="-78"/>
              </a:rPr>
              <a:t>زیست‏بوم </a:t>
            </a:r>
            <a:r>
              <a:rPr lang="fa-IR" sz="2800" dirty="0">
                <a:cs typeface="B Nazanin" panose="00000400000000000000" pitchFamily="2" charset="-78"/>
              </a:rPr>
              <a:t>است</a:t>
            </a:r>
            <a:r>
              <a:rPr lang="fa-IR" sz="2800" dirty="0" smtClean="0">
                <a:cs typeface="B Nazanin" panose="00000400000000000000" pitchFamily="2" charset="-78"/>
              </a:rPr>
              <a:t>. </a:t>
            </a:r>
            <a:endParaRPr lang="en-US" sz="2800" dirty="0">
              <a:cs typeface="B Nazanin" panose="00000400000000000000" pitchFamily="2" charset="-78"/>
            </a:endParaRPr>
          </a:p>
        </p:txBody>
      </p:sp>
      <p:sp>
        <p:nvSpPr>
          <p:cNvPr id="3" name="Content Placeholder 2"/>
          <p:cNvSpPr>
            <a:spLocks noGrp="1"/>
          </p:cNvSpPr>
          <p:nvPr>
            <p:ph idx="1"/>
          </p:nvPr>
        </p:nvSpPr>
        <p:spPr>
          <a:xfrm>
            <a:off x="6418730" y="461955"/>
            <a:ext cx="5154706" cy="3410798"/>
          </a:xfrm>
        </p:spPr>
        <p:txBody>
          <a:bodyPr/>
          <a:lstStyle/>
          <a:p>
            <a:pPr marL="0" indent="0" algn="just" rtl="1">
              <a:buNone/>
            </a:pPr>
            <a:r>
              <a:rPr lang="fa-IR" dirty="0">
                <a:cs typeface="B Nazanin" panose="00000400000000000000" pitchFamily="2" charset="-78"/>
              </a:rPr>
              <a:t>در </a:t>
            </a:r>
            <a:r>
              <a:rPr lang="fa-IR" dirty="0" smtClean="0">
                <a:cs typeface="B Nazanin" panose="00000400000000000000" pitchFamily="2" charset="-78"/>
              </a:rPr>
              <a:t>مواجه با مشکلات فوق </a:t>
            </a:r>
            <a:r>
              <a:rPr lang="fa-IR" dirty="0">
                <a:cs typeface="B Nazanin" panose="00000400000000000000" pitchFamily="2" charset="-78"/>
              </a:rPr>
              <a:t>ضروری </a:t>
            </a:r>
            <a:r>
              <a:rPr lang="fa-IR" dirty="0" smtClean="0">
                <a:cs typeface="B Nazanin" panose="00000400000000000000" pitchFamily="2" charset="-78"/>
              </a:rPr>
              <a:t>است به گزینه‏هایی پرداخته شود که ضمن حفظ سلامت خاک‏ها و اراضی کشاورزی و کاهش </a:t>
            </a:r>
            <a:r>
              <a:rPr lang="fa-IR" dirty="0">
                <a:cs typeface="B Nazanin" panose="00000400000000000000" pitchFamily="2" charset="-78"/>
              </a:rPr>
              <a:t>مسائل زیست </a:t>
            </a:r>
            <a:r>
              <a:rPr lang="fa-IR" dirty="0" smtClean="0">
                <a:cs typeface="B Nazanin" panose="00000400000000000000" pitchFamily="2" charset="-78"/>
              </a:rPr>
              <a:t>محیطی</a:t>
            </a:r>
            <a:r>
              <a:rPr lang="fa-IR" dirty="0">
                <a:cs typeface="B Nazanin" panose="00000400000000000000" pitchFamily="2" charset="-78"/>
              </a:rPr>
              <a:t>، تولیدات کشاورزی را </a:t>
            </a:r>
            <a:r>
              <a:rPr lang="fa-IR" dirty="0" smtClean="0">
                <a:cs typeface="B Nazanin" panose="00000400000000000000" pitchFamily="2" charset="-78"/>
              </a:rPr>
              <a:t>نیز افزایش </a:t>
            </a:r>
            <a:r>
              <a:rPr lang="fa-IR" dirty="0">
                <a:cs typeface="B Nazanin" panose="00000400000000000000" pitchFamily="2" charset="-78"/>
              </a:rPr>
              <a:t>دهد</a:t>
            </a:r>
            <a:r>
              <a:rPr lang="fa-IR" dirty="0" smtClean="0">
                <a:cs typeface="B Nazanin" panose="00000400000000000000" pitchFamily="2" charset="-78"/>
              </a:rPr>
              <a:t>. استفاده </a:t>
            </a:r>
            <a:r>
              <a:rPr lang="fa-IR" dirty="0">
                <a:cs typeface="B Nazanin" panose="00000400000000000000" pitchFamily="2" charset="-78"/>
              </a:rPr>
              <a:t>از پتانسیل زیستی خاک یا </a:t>
            </a:r>
            <a:r>
              <a:rPr lang="fa-IR" dirty="0" smtClean="0">
                <a:cs typeface="B Nazanin" panose="00000400000000000000" pitchFamily="2" charset="-78"/>
              </a:rPr>
              <a:t>جامعه میکروبی </a:t>
            </a:r>
            <a:r>
              <a:rPr lang="fa-IR" dirty="0">
                <a:cs typeface="B Nazanin" panose="00000400000000000000" pitchFamily="2" charset="-78"/>
              </a:rPr>
              <a:t>مفید خاک اعم از </a:t>
            </a:r>
            <a:r>
              <a:rPr lang="fa-IR" dirty="0" smtClean="0">
                <a:cs typeface="B Nazanin" panose="00000400000000000000" pitchFamily="2" charset="-78"/>
              </a:rPr>
              <a:t>باکتری‏ها </a:t>
            </a:r>
            <a:r>
              <a:rPr lang="fa-IR" dirty="0">
                <a:cs typeface="B Nazanin" panose="00000400000000000000" pitchFamily="2" charset="-78"/>
              </a:rPr>
              <a:t>و </a:t>
            </a:r>
            <a:r>
              <a:rPr lang="fa-IR" dirty="0" smtClean="0">
                <a:cs typeface="B Nazanin" panose="00000400000000000000" pitchFamily="2" charset="-78"/>
              </a:rPr>
              <a:t>قارچ‏ها به عنوان یک </a:t>
            </a:r>
            <a:r>
              <a:rPr lang="fa-IR" dirty="0">
                <a:cs typeface="B Nazanin" panose="00000400000000000000" pitchFamily="2" charset="-78"/>
              </a:rPr>
              <a:t>راهکار امیدبخش در کشاورزی پایدار </a:t>
            </a:r>
            <a:r>
              <a:rPr lang="fa-IR" dirty="0" smtClean="0">
                <a:cs typeface="B Nazanin" panose="00000400000000000000" pitchFamily="2" charset="-78"/>
              </a:rPr>
              <a:t>مطرح است.</a:t>
            </a:r>
          </a:p>
          <a:p>
            <a:pPr marL="0" indent="0" algn="just" rtl="1">
              <a:buNone/>
            </a:pPr>
            <a:endParaRPr lang="fa-IR" dirty="0">
              <a:cs typeface="B Nazanin" panose="00000400000000000000" pitchFamily="2" charset="-78"/>
            </a:endParaRPr>
          </a:p>
          <a:p>
            <a:pPr marL="0" indent="0" algn="just" rtl="1">
              <a:buNone/>
            </a:pPr>
            <a:endParaRPr lang="fa-IR" dirty="0" smtClean="0">
              <a:cs typeface="B Nazanin" panose="00000400000000000000" pitchFamily="2" charset="-78"/>
            </a:endParaRPr>
          </a:p>
          <a:p>
            <a:pPr marL="0" indent="0" algn="just" rtl="1">
              <a:buNone/>
            </a:pPr>
            <a:endParaRPr lang="fa-IR" dirty="0" smtClean="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4</a:t>
            </a:fld>
            <a:endParaRPr lang="en-US" dirty="0"/>
          </a:p>
        </p:txBody>
      </p:sp>
      <p:pic>
        <p:nvPicPr>
          <p:cNvPr id="6"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988" y="618565"/>
            <a:ext cx="5526741" cy="5737785"/>
          </a:xfrm>
          <a:prstGeom prst="rect">
            <a:avLst/>
          </a:prstGeom>
        </p:spPr>
      </p:pic>
    </p:spTree>
    <p:extLst>
      <p:ext uri="{BB962C8B-B14F-4D97-AF65-F5344CB8AC3E}">
        <p14:creationId xmlns:p14="http://schemas.microsoft.com/office/powerpoint/2010/main" val="36595340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8541" y="965013"/>
            <a:ext cx="10515600" cy="4351338"/>
          </a:xfrm>
        </p:spPr>
        <p:txBody>
          <a:bodyPr/>
          <a:lstStyle/>
          <a:p>
            <a:pPr marL="0" indent="0" algn="just" rtl="1">
              <a:buNone/>
            </a:pPr>
            <a:r>
              <a:rPr lang="fa-IR" dirty="0" smtClean="0">
                <a:cs typeface="B Nazanin" panose="00000400000000000000" pitchFamily="2" charset="-78"/>
              </a:rPr>
              <a:t>آزکون و اتریش (1997) بیان داشتند که قارچ میکوریز آربسکولار می‏توانند به‏عنوان یک عامل مهم جهت بهبود کمی و کیفی محصول بر حفظ سلامت گیاه موثر باشند.</a:t>
            </a:r>
          </a:p>
          <a:p>
            <a:pPr marL="0" indent="0" algn="just" rtl="1">
              <a:buNone/>
            </a:pPr>
            <a:r>
              <a:rPr lang="fa-IR" dirty="0" smtClean="0">
                <a:cs typeface="B Nazanin" panose="00000400000000000000" pitchFamily="2" charset="-78"/>
              </a:rPr>
              <a:t> </a:t>
            </a:r>
            <a:r>
              <a:rPr lang="fa-IR" dirty="0">
                <a:cs typeface="B Nazanin" panose="00000400000000000000" pitchFamily="2" charset="-78"/>
              </a:rPr>
              <a:t>قارچ‏های میکوریز نیز باعث افزایش جذب عناصر غذایی، تغییر مورفولوژی ریشه، افزایش جذب آب و جلوگیری از بروز برخی بیماری‏های ریشه می‏شوند. </a:t>
            </a:r>
            <a:endParaRPr lang="fa-IR" dirty="0" smtClean="0">
              <a:cs typeface="B Nazanin" panose="00000400000000000000" pitchFamily="2" charset="-78"/>
            </a:endParaRPr>
          </a:p>
          <a:p>
            <a:pPr marL="0" indent="0" algn="just" rtl="1">
              <a:buNone/>
            </a:pPr>
            <a:r>
              <a:rPr lang="fa-IR" dirty="0" smtClean="0">
                <a:cs typeface="B Nazanin" panose="00000400000000000000" pitchFamily="2" charset="-78"/>
              </a:rPr>
              <a:t>خالد و الخیدر (1993) نشان دادند که گوجه فرنگی میکوریزی شده دارای ماده خشک، تعداد گره، شاخه‏های عمودی و برگ‏های بیشتری نسبت به گیاهان غیر میکوریزی بوده است.</a:t>
            </a:r>
          </a:p>
          <a:p>
            <a:pPr marL="0" indent="0" algn="just" rtl="1">
              <a:buNone/>
            </a:pPr>
            <a:r>
              <a:rPr lang="fa-IR" dirty="0" smtClean="0">
                <a:cs typeface="B Nazanin" panose="00000400000000000000" pitchFamily="2" charset="-78"/>
              </a:rPr>
              <a:t>کوریش و همکاران (2004) نشان دادند که گره، رشد، عملکرد و جذب عناصر غذایی در باقلا به‏طور قابل توجهی توسط ریزوبیوم با میکوریز افزایش یافته است. </a:t>
            </a:r>
            <a:endParaRPr lang="en-US" dirty="0" smtClean="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40</a:t>
            </a:fld>
            <a:endParaRPr lang="en-US"/>
          </a:p>
        </p:txBody>
      </p:sp>
    </p:spTree>
    <p:extLst>
      <p:ext uri="{BB962C8B-B14F-4D97-AF65-F5344CB8AC3E}">
        <p14:creationId xmlns:p14="http://schemas.microsoft.com/office/powerpoint/2010/main" val="12648025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0623" y="1059143"/>
            <a:ext cx="10515600" cy="4351338"/>
          </a:xfrm>
        </p:spPr>
        <p:txBody>
          <a:bodyPr>
            <a:normAutofit/>
          </a:bodyPr>
          <a:lstStyle/>
          <a:p>
            <a:pPr marL="0" indent="0" algn="ctr">
              <a:buNone/>
            </a:pPr>
            <a:r>
              <a:rPr lang="fa-IR" sz="5800" dirty="0" smtClean="0">
                <a:latin typeface="Angsana New" panose="02020603050405020304" pitchFamily="18" charset="-34"/>
                <a:cs typeface="Arabic Typesetting" panose="03020402040406030203" pitchFamily="66" charset="-78"/>
              </a:rPr>
              <a:t>تا در طلب گوهر کانی، کانی</a:t>
            </a:r>
          </a:p>
          <a:p>
            <a:pPr marL="0" indent="0" algn="ctr">
              <a:buNone/>
            </a:pPr>
            <a:r>
              <a:rPr lang="fa-IR" sz="5800" dirty="0" smtClean="0">
                <a:latin typeface="Angsana New" panose="02020603050405020304" pitchFamily="18" charset="-34"/>
                <a:cs typeface="Arabic Typesetting" panose="03020402040406030203" pitchFamily="66" charset="-78"/>
              </a:rPr>
              <a:t>تا در هوس لقمه‏ی نانی، نانی</a:t>
            </a:r>
          </a:p>
          <a:p>
            <a:pPr marL="0" indent="0" algn="ctr">
              <a:buNone/>
            </a:pPr>
            <a:r>
              <a:rPr lang="fa-IR" sz="5800" dirty="0" smtClean="0">
                <a:latin typeface="Angsana New" panose="02020603050405020304" pitchFamily="18" charset="-34"/>
                <a:cs typeface="Arabic Typesetting" panose="03020402040406030203" pitchFamily="66" charset="-78"/>
              </a:rPr>
              <a:t>این نکته‏ی رمز اگر بدانی، دانی</a:t>
            </a:r>
          </a:p>
          <a:p>
            <a:pPr marL="0" indent="0" algn="ctr">
              <a:buNone/>
            </a:pPr>
            <a:r>
              <a:rPr lang="fa-IR" sz="5800" dirty="0" smtClean="0">
                <a:latin typeface="Angsana New" panose="02020603050405020304" pitchFamily="18" charset="-34"/>
                <a:cs typeface="Arabic Typesetting" panose="03020402040406030203" pitchFamily="66" charset="-78"/>
              </a:rPr>
              <a:t>هر چیز که در جستن آنی، آنی</a:t>
            </a:r>
            <a:endParaRPr lang="en-US" sz="5800" dirty="0">
              <a:latin typeface="Angsana New" panose="02020603050405020304" pitchFamily="18" charset="-34"/>
              <a:cs typeface="Angsana New" panose="02020603050405020304" pitchFamily="18" charset="-34"/>
            </a:endParaRPr>
          </a:p>
        </p:txBody>
      </p:sp>
      <p:sp>
        <p:nvSpPr>
          <p:cNvPr id="4" name="Slide Number Placeholder 3"/>
          <p:cNvSpPr>
            <a:spLocks noGrp="1"/>
          </p:cNvSpPr>
          <p:nvPr>
            <p:ph type="sldNum" sz="quarter" idx="12"/>
          </p:nvPr>
        </p:nvSpPr>
        <p:spPr/>
        <p:txBody>
          <a:bodyPr/>
          <a:lstStyle/>
          <a:p>
            <a:fld id="{7FFC6870-5E78-42E4-A4FB-2DB2B62E8621}" type="slidenum">
              <a:rPr lang="en-US" smtClean="0"/>
              <a:t>41</a:t>
            </a:fld>
            <a:endParaRPr lang="en-US"/>
          </a:p>
        </p:txBody>
      </p:sp>
    </p:spTree>
    <p:extLst>
      <p:ext uri="{BB962C8B-B14F-4D97-AF65-F5344CB8AC3E}">
        <p14:creationId xmlns:p14="http://schemas.microsoft.com/office/powerpoint/2010/main" val="1053686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047" y="1005354"/>
            <a:ext cx="10515600" cy="1616822"/>
          </a:xfrm>
        </p:spPr>
        <p:txBody>
          <a:bodyPr/>
          <a:lstStyle/>
          <a:p>
            <a:pPr marL="0" indent="0" algn="just" rtl="1">
              <a:buNone/>
            </a:pPr>
            <a:r>
              <a:rPr lang="fa-IR" dirty="0">
                <a:cs typeface="B Nazanin" panose="00000400000000000000" pitchFamily="2" charset="-78"/>
              </a:rPr>
              <a:t> </a:t>
            </a:r>
            <a:r>
              <a:rPr lang="fa-IR" dirty="0" smtClean="0">
                <a:cs typeface="B Nazanin" panose="00000400000000000000" pitchFamily="2" charset="-78"/>
              </a:rPr>
              <a:t>درتحقیقات جدید توجه ویژه‏ای به پتانسیل های میکروبی </a:t>
            </a:r>
            <a:r>
              <a:rPr lang="fa-IR" dirty="0">
                <a:cs typeface="B Nazanin" panose="00000400000000000000" pitchFamily="2" charset="-78"/>
              </a:rPr>
              <a:t>در </a:t>
            </a:r>
            <a:r>
              <a:rPr lang="fa-IR" dirty="0" smtClean="0">
                <a:cs typeface="B Nazanin" panose="00000400000000000000" pitchFamily="2" charset="-78"/>
              </a:rPr>
              <a:t>سطح </a:t>
            </a:r>
            <a:r>
              <a:rPr lang="fa-IR" dirty="0">
                <a:cs typeface="B Nazanin" panose="00000400000000000000" pitchFamily="2" charset="-78"/>
              </a:rPr>
              <a:t>دنیا شده است و </a:t>
            </a:r>
            <a:r>
              <a:rPr lang="fa-IR" dirty="0" smtClean="0">
                <a:cs typeface="B Nazanin" panose="00000400000000000000" pitchFamily="2" charset="-78"/>
              </a:rPr>
              <a:t>میکروارگانیسم‏های مختلف در قالب کودهای زیستی </a:t>
            </a:r>
            <a:r>
              <a:rPr lang="fa-IR" dirty="0">
                <a:cs typeface="B Nazanin" panose="00000400000000000000" pitchFamily="2" charset="-78"/>
              </a:rPr>
              <a:t>در </a:t>
            </a:r>
            <a:r>
              <a:rPr lang="fa-IR" dirty="0" smtClean="0">
                <a:cs typeface="B Nazanin" panose="00000400000000000000" pitchFamily="2" charset="-78"/>
              </a:rPr>
              <a:t>پژوهش‏های گوناگون مورد استفاده قرار </a:t>
            </a:r>
            <a:endParaRPr lang="fa-IR" dirty="0">
              <a:cs typeface="B Nazanin" panose="00000400000000000000" pitchFamily="2" charset="-78"/>
            </a:endParaRPr>
          </a:p>
          <a:p>
            <a:pPr marL="0" indent="0" algn="just" rtl="1">
              <a:buNone/>
            </a:pPr>
            <a:r>
              <a:rPr lang="fa-IR" dirty="0" smtClean="0">
                <a:cs typeface="B Nazanin" panose="00000400000000000000" pitchFamily="2" charset="-78"/>
              </a:rPr>
              <a:t>گرفته‏اند</a:t>
            </a:r>
            <a:r>
              <a:rPr lang="fa-IR" dirty="0">
                <a:cs typeface="B Nazanin" panose="00000400000000000000" pitchFamily="2" charset="-78"/>
              </a:rPr>
              <a:t>. </a:t>
            </a:r>
            <a:r>
              <a:rPr lang="fa-IR" dirty="0" smtClean="0">
                <a:cs typeface="B Nazanin" panose="00000400000000000000" pitchFamily="2" charset="-78"/>
              </a:rPr>
              <a:t>به شکلی که شاهد </a:t>
            </a:r>
            <a:r>
              <a:rPr lang="fa-IR" dirty="0">
                <a:cs typeface="B Nazanin" panose="00000400000000000000" pitchFamily="2" charset="-78"/>
              </a:rPr>
              <a:t>رشد فزاینده آن در دو دهه اخیر </a:t>
            </a:r>
            <a:r>
              <a:rPr lang="fa-IR" dirty="0" smtClean="0">
                <a:cs typeface="B Nazanin" panose="00000400000000000000" pitchFamily="2" charset="-78"/>
              </a:rPr>
              <a:t>می‏باشیم. </a:t>
            </a:r>
            <a:endParaRPr lang="en-US"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7FFC6870-5E78-42E4-A4FB-2DB2B62E8621}" type="slidenum">
              <a:rPr lang="en-US" smtClean="0"/>
              <a:t>5</a:t>
            </a:fld>
            <a:endParaRPr lang="en-US"/>
          </a:p>
        </p:txBody>
      </p:sp>
    </p:spTree>
    <p:extLst>
      <p:ext uri="{BB962C8B-B14F-4D97-AF65-F5344CB8AC3E}">
        <p14:creationId xmlns:p14="http://schemas.microsoft.com/office/powerpoint/2010/main" val="301303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FFC6870-5E78-42E4-A4FB-2DB2B62E8621}" type="slidenum">
              <a:rPr lang="en-US" smtClean="0"/>
              <a:t>6</a:t>
            </a:fld>
            <a:endParaRPr lang="en-US"/>
          </a:p>
        </p:txBody>
      </p:sp>
      <p:pic>
        <p:nvPicPr>
          <p:cNvPr id="5" name="Content Placeholder 4"/>
          <p:cNvPicPr>
            <a:picLocks noGrp="1" noChangeAspect="1"/>
          </p:cNvPicPr>
          <p:nvPr>
            <p:ph idx="1"/>
          </p:nvPr>
        </p:nvPicPr>
        <p:blipFill>
          <a:blip r:embed="rId2"/>
          <a:stretch>
            <a:fillRect/>
          </a:stretch>
        </p:blipFill>
        <p:spPr>
          <a:xfrm>
            <a:off x="1277469" y="251385"/>
            <a:ext cx="9614647" cy="6104965"/>
          </a:xfrm>
          <a:prstGeom prst="rect">
            <a:avLst/>
          </a:prstGeom>
        </p:spPr>
      </p:pic>
    </p:spTree>
    <p:extLst>
      <p:ext uri="{BB962C8B-B14F-4D97-AF65-F5344CB8AC3E}">
        <p14:creationId xmlns:p14="http://schemas.microsoft.com/office/powerpoint/2010/main" val="2757255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02506" y="1048869"/>
            <a:ext cx="4899211" cy="4477873"/>
          </a:xfrm>
        </p:spPr>
        <p:txBody>
          <a:bodyPr>
            <a:normAutofit/>
          </a:bodyPr>
          <a:lstStyle/>
          <a:p>
            <a:pPr marL="0" indent="0" algn="just" rtl="1">
              <a:buNone/>
            </a:pPr>
            <a:r>
              <a:rPr lang="fa-IR" dirty="0" smtClean="0">
                <a:cs typeface="B Nazanin" panose="00000400000000000000" pitchFamily="2" charset="-78"/>
              </a:rPr>
              <a:t>کودهای زیستی</a:t>
            </a:r>
            <a:endParaRPr lang="en-US" dirty="0" smtClean="0">
              <a:cs typeface="B Nazanin" panose="00000400000000000000" pitchFamily="2" charset="-78"/>
            </a:endParaRPr>
          </a:p>
          <a:p>
            <a:pPr marL="0" indent="0" algn="just" rtl="1">
              <a:buNone/>
            </a:pPr>
            <a:endParaRPr lang="fa-IR" dirty="0">
              <a:cs typeface="B Nazanin" panose="00000400000000000000" pitchFamily="2" charset="-78"/>
            </a:endParaRPr>
          </a:p>
          <a:p>
            <a:pPr marL="0" indent="0" algn="just" rtl="1">
              <a:buNone/>
            </a:pPr>
            <a:r>
              <a:rPr lang="fa-IR" dirty="0">
                <a:cs typeface="B Nazanin" panose="00000400000000000000" pitchFamily="2" charset="-78"/>
              </a:rPr>
              <a:t>نقش بسیار مهمی در بهبود حاصلخیزی خاک از </a:t>
            </a:r>
            <a:r>
              <a:rPr lang="fa-IR" dirty="0" smtClean="0">
                <a:cs typeface="B Nazanin" panose="00000400000000000000" pitchFamily="2" charset="-78"/>
              </a:rPr>
              <a:t>طریق تثبیت </a:t>
            </a:r>
            <a:r>
              <a:rPr lang="fa-IR" dirty="0">
                <a:cs typeface="B Nazanin" panose="00000400000000000000" pitchFamily="2" charset="-78"/>
              </a:rPr>
              <a:t>نیتروژن اتمسفر به </a:t>
            </a:r>
            <a:r>
              <a:rPr lang="fa-IR" dirty="0" smtClean="0">
                <a:cs typeface="B Nazanin" panose="00000400000000000000" pitchFamily="2" charset="-78"/>
              </a:rPr>
              <a:t>وسیله‏ی </a:t>
            </a:r>
            <a:r>
              <a:rPr lang="fa-IR" dirty="0">
                <a:cs typeface="B Nazanin" panose="00000400000000000000" pitchFamily="2" charset="-78"/>
              </a:rPr>
              <a:t>همزیستی با </a:t>
            </a:r>
            <a:r>
              <a:rPr lang="fa-IR" dirty="0" smtClean="0">
                <a:cs typeface="B Nazanin" panose="00000400000000000000" pitchFamily="2" charset="-78"/>
              </a:rPr>
              <a:t>ریشه گیاه </a:t>
            </a:r>
            <a:r>
              <a:rPr lang="fa-IR" dirty="0">
                <a:cs typeface="B Nazanin" panose="00000400000000000000" pitchFamily="2" charset="-78"/>
              </a:rPr>
              <a:t>یا به صورت آزادزی در خاک و همچنین </a:t>
            </a:r>
            <a:r>
              <a:rPr lang="fa-IR" dirty="0" smtClean="0">
                <a:cs typeface="B Nazanin" panose="00000400000000000000" pitchFamily="2" charset="-78"/>
              </a:rPr>
              <a:t>ازطریق </a:t>
            </a:r>
            <a:r>
              <a:rPr lang="fa-IR" dirty="0">
                <a:cs typeface="B Nazanin" panose="00000400000000000000" pitchFamily="2" charset="-78"/>
              </a:rPr>
              <a:t>محلول نمودن </a:t>
            </a:r>
            <a:r>
              <a:rPr lang="fa-IR" dirty="0" smtClean="0">
                <a:cs typeface="B Nazanin" panose="00000400000000000000" pitchFamily="2" charset="-78"/>
              </a:rPr>
              <a:t>فسفات‏های </a:t>
            </a:r>
            <a:r>
              <a:rPr lang="fa-IR" dirty="0">
                <a:cs typeface="B Nazanin" panose="00000400000000000000" pitchFamily="2" charset="-78"/>
              </a:rPr>
              <a:t>تثبیت شده و </a:t>
            </a:r>
            <a:r>
              <a:rPr lang="fa-IR" dirty="0" smtClean="0">
                <a:cs typeface="B Nazanin" panose="00000400000000000000" pitchFamily="2" charset="-78"/>
              </a:rPr>
              <a:t>تولید عناصر </a:t>
            </a:r>
            <a:r>
              <a:rPr lang="fa-IR" dirty="0">
                <a:cs typeface="B Nazanin" panose="00000400000000000000" pitchFamily="2" charset="-78"/>
              </a:rPr>
              <a:t>مورد نیاز برای رشد در خاک، ایفا </a:t>
            </a:r>
            <a:r>
              <a:rPr lang="fa-IR" dirty="0" smtClean="0">
                <a:cs typeface="B Nazanin" panose="00000400000000000000" pitchFamily="2" charset="-78"/>
              </a:rPr>
              <a:t>می‏کنند</a:t>
            </a:r>
            <a:r>
              <a:rPr lang="fa-IR" dirty="0">
                <a:cs typeface="B Nazanin" panose="00000400000000000000" pitchFamily="2" charset="-78"/>
              </a:rPr>
              <a:t>. </a:t>
            </a:r>
            <a:endParaRPr lang="en-US"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7</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329" y="632012"/>
            <a:ext cx="5701553" cy="5724338"/>
          </a:xfrm>
          <a:prstGeom prst="rect">
            <a:avLst/>
          </a:prstGeom>
        </p:spPr>
      </p:pic>
    </p:spTree>
    <p:extLst>
      <p:ext uri="{BB962C8B-B14F-4D97-AF65-F5344CB8AC3E}">
        <p14:creationId xmlns:p14="http://schemas.microsoft.com/office/powerpoint/2010/main" val="245669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4412" y="470647"/>
            <a:ext cx="10515600" cy="6037729"/>
          </a:xfrm>
        </p:spPr>
        <p:txBody>
          <a:bodyPr>
            <a:normAutofit/>
          </a:bodyPr>
          <a:lstStyle/>
          <a:p>
            <a:pPr marL="0" indent="0" algn="just" rtl="1">
              <a:buNone/>
            </a:pPr>
            <a:r>
              <a:rPr lang="fa-IR" dirty="0" smtClean="0">
                <a:cs typeface="B Nazanin" panose="00000400000000000000" pitchFamily="2" charset="-78"/>
              </a:rPr>
              <a:t>کودهای زیستی، زیست‌کودها یا کودهای بیولوژیک (</a:t>
            </a:r>
            <a:r>
              <a:rPr lang="en-US" dirty="0" err="1" smtClean="0">
                <a:latin typeface="Times New Roman" panose="02020603050405020304" pitchFamily="18" charset="0"/>
                <a:cs typeface="Times New Roman" panose="02020603050405020304" pitchFamily="18" charset="0"/>
              </a:rPr>
              <a:t>Biofertilizer</a:t>
            </a:r>
            <a:r>
              <a:rPr lang="fa-IR" dirty="0" smtClean="0">
                <a:cs typeface="B Nazanin" panose="00000400000000000000" pitchFamily="2" charset="-78"/>
              </a:rPr>
              <a:t>) به مواد حاصل‌خیزکننده‌ای گفته می‌شود که دارای تعداد کافی از یک یا چند گونه از میکروارگانیسم‌های سودمند خاک‌زی یا همزیست با ریشه هستند. </a:t>
            </a:r>
            <a:endParaRPr lang="en-US" dirty="0" smtClean="0">
              <a:cs typeface="B Nazanin" panose="00000400000000000000" pitchFamily="2" charset="-78"/>
            </a:endParaRPr>
          </a:p>
          <a:p>
            <a:pPr marL="0" indent="0" algn="just" rtl="1">
              <a:buNone/>
            </a:pPr>
            <a:endParaRPr lang="en-US" dirty="0" smtClean="0">
              <a:cs typeface="B Nazanin" panose="00000400000000000000" pitchFamily="2" charset="-78"/>
            </a:endParaRPr>
          </a:p>
          <a:p>
            <a:pPr marL="0" indent="0" algn="just" rtl="1">
              <a:buNone/>
            </a:pPr>
            <a:r>
              <a:rPr lang="fa-IR" dirty="0" smtClean="0">
                <a:cs typeface="B Nazanin" panose="00000400000000000000" pitchFamily="2" charset="-78"/>
              </a:rPr>
              <a:t>کودهای زیستی، میکروارگانیسم‌هایی هستند که قادرند عناصر غذایی خاک را در یک</a:t>
            </a:r>
            <a:r>
              <a:rPr lang="fa-IR" dirty="0">
                <a:cs typeface="B Nazanin" panose="00000400000000000000" pitchFamily="2" charset="-78"/>
              </a:rPr>
              <a:t> </a:t>
            </a:r>
            <a:r>
              <a:rPr lang="fa-IR" dirty="0" smtClean="0">
                <a:cs typeface="B Nazanin" panose="00000400000000000000" pitchFamily="2" charset="-78"/>
              </a:rPr>
              <a:t>فرایند</a:t>
            </a:r>
            <a:r>
              <a:rPr lang="fa-IR" dirty="0">
                <a:cs typeface="B Nazanin" panose="00000400000000000000" pitchFamily="2" charset="-78"/>
              </a:rPr>
              <a:t> </a:t>
            </a:r>
            <a:r>
              <a:rPr lang="fa-IR" dirty="0" smtClean="0">
                <a:cs typeface="B Nazanin" panose="00000400000000000000" pitchFamily="2" charset="-78"/>
              </a:rPr>
              <a:t>زیستی تبدیل به مواد مغذی همچون ویتامین‌ها و دیگر مواد معدنی کرده و به ریشه گیاه برساند. مصرف کودهای زیستی کم هزینه‏تر هستند و در اکوسیستم آلودگی به وجود نمی‌آورد. کودهای زیستی مواد نگه‌دارنده‏ی میکروارگانیزم‏های سودمند خاک می‌باشند. </a:t>
            </a:r>
            <a:endParaRPr lang="en-US" dirty="0" smtClean="0">
              <a:cs typeface="B Nazanin" panose="00000400000000000000" pitchFamily="2" charset="-78"/>
            </a:endParaRPr>
          </a:p>
          <a:p>
            <a:pPr marL="0" indent="0" algn="just" rtl="1">
              <a:buNone/>
            </a:pPr>
            <a:endParaRPr lang="en-US" dirty="0" smtClean="0">
              <a:cs typeface="B Nazanin" panose="00000400000000000000" pitchFamily="2" charset="-78"/>
            </a:endParaRPr>
          </a:p>
          <a:p>
            <a:pPr marL="0" indent="0" algn="just" rtl="1">
              <a:buNone/>
            </a:pPr>
            <a:r>
              <a:rPr lang="fa-IR" dirty="0">
                <a:cs typeface="B Nazanin" panose="00000400000000000000" pitchFamily="2" charset="-78"/>
              </a:rPr>
              <a:t>اصطلاح «کود زیستی» نه تنها نباید با اصطلاحاتی مانند کود گیاهی یا حیوانی، کودهای مخلوط یا کودهایی که به </a:t>
            </a:r>
            <a:r>
              <a:rPr lang="fa-IR" dirty="0" smtClean="0">
                <a:cs typeface="B Nazanin" panose="00000400000000000000" pitchFamily="2" charset="-78"/>
              </a:rPr>
              <a:t>ترکیبات معدنی و </a:t>
            </a:r>
            <a:r>
              <a:rPr lang="fa-IR" dirty="0">
                <a:cs typeface="B Nazanin" panose="00000400000000000000" pitchFamily="2" charset="-78"/>
              </a:rPr>
              <a:t>آلی اشاره دارد، استفاده شود، بلکه با محرک‌های </a:t>
            </a:r>
            <a:r>
              <a:rPr lang="fa-IR" dirty="0" smtClean="0">
                <a:cs typeface="B Nazanin" panose="00000400000000000000" pitchFamily="2" charset="-78"/>
              </a:rPr>
              <a:t>زیستی </a:t>
            </a:r>
            <a:r>
              <a:rPr lang="fa-IR" dirty="0">
                <a:cs typeface="B Nazanin" panose="00000400000000000000" pitchFamily="2" charset="-78"/>
              </a:rPr>
              <a:t>مشتق‌شده از میکروارگانیسم‌ها و محصولات مبتنی بر سلول‌های میکروبی مرده یا عصاره‌های با منشأ میکروبی هم متفاوت است. </a:t>
            </a:r>
            <a:endParaRPr lang="en-US"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7FFC6870-5E78-42E4-A4FB-2DB2B62E8621}" type="slidenum">
              <a:rPr lang="en-US" smtClean="0"/>
              <a:t>8</a:t>
            </a:fld>
            <a:endParaRPr lang="en-US"/>
          </a:p>
        </p:txBody>
      </p:sp>
    </p:spTree>
    <p:extLst>
      <p:ext uri="{BB962C8B-B14F-4D97-AF65-F5344CB8AC3E}">
        <p14:creationId xmlns:p14="http://schemas.microsoft.com/office/powerpoint/2010/main" val="1545027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8541" y="803648"/>
            <a:ext cx="10515600" cy="4351338"/>
          </a:xfrm>
        </p:spPr>
        <p:txBody>
          <a:bodyPr>
            <a:normAutofit lnSpcReduction="10000"/>
          </a:bodyPr>
          <a:lstStyle/>
          <a:p>
            <a:pPr marL="0" indent="0" algn="just" rtl="1">
              <a:buNone/>
            </a:pPr>
            <a:r>
              <a:rPr lang="fa-IR" dirty="0" smtClean="0">
                <a:cs typeface="B Nazanin" panose="00000400000000000000" pitchFamily="2" charset="-78"/>
              </a:rPr>
              <a:t>اولین کود زیستی در سال 1895 به‏نام نیتراژین که حاوی زادمایه</a:t>
            </a:r>
            <a:r>
              <a:rPr lang="en-US" dirty="0" smtClean="0">
                <a:cs typeface="B Nazanin" panose="00000400000000000000" pitchFamily="2" charset="-78"/>
              </a:rPr>
              <a:t> </a:t>
            </a:r>
            <a:r>
              <a:rPr lang="fa-IR" dirty="0" smtClean="0">
                <a:cs typeface="B Nazanin" panose="00000400000000000000" pitchFamily="2" charset="-78"/>
              </a:rPr>
              <a:t>سویا یعنی باکتری </a:t>
            </a:r>
            <a:r>
              <a:rPr lang="en-US" dirty="0" err="1" smtClean="0">
                <a:latin typeface="Times New Roman" panose="02020603050405020304" pitchFamily="18" charset="0"/>
                <a:ea typeface="Tahoma" panose="020B0604030504040204" pitchFamily="34" charset="0"/>
                <a:cs typeface="Times New Roman" panose="02020603050405020304" pitchFamily="18" charset="0"/>
              </a:rPr>
              <a:t>Bradyhizobium</a:t>
            </a:r>
            <a:r>
              <a:rPr lang="en-US" dirty="0" smtClean="0">
                <a:cs typeface="+mj-cs"/>
              </a:rPr>
              <a:t> </a:t>
            </a:r>
            <a:r>
              <a:rPr lang="en-US" dirty="0" err="1" smtClean="0">
                <a:latin typeface="Times New Roman" panose="02020603050405020304" pitchFamily="18" charset="0"/>
                <a:cs typeface="Times New Roman" panose="02020603050405020304" pitchFamily="18" charset="0"/>
              </a:rPr>
              <a:t>japonicum</a:t>
            </a:r>
            <a:r>
              <a:rPr lang="fa-IR" dirty="0" smtClean="0">
                <a:cs typeface="+mj-cs"/>
              </a:rPr>
              <a:t>  </a:t>
            </a:r>
            <a:r>
              <a:rPr lang="fa-IR" dirty="0" smtClean="0">
                <a:cs typeface="B Nazanin" panose="00000400000000000000" pitchFamily="2" charset="-78"/>
              </a:rPr>
              <a:t>بود در آمریکا تولید و وارد بازار شد. </a:t>
            </a:r>
            <a:endParaRPr lang="en-US" dirty="0" smtClean="0">
              <a:cs typeface="B Nazanin" panose="00000400000000000000" pitchFamily="2" charset="-78"/>
            </a:endParaRPr>
          </a:p>
          <a:p>
            <a:pPr marL="0" indent="0" algn="just" rtl="1">
              <a:buNone/>
            </a:pPr>
            <a:endParaRPr lang="en-US" dirty="0" smtClean="0">
              <a:cs typeface="B Nazanin" panose="00000400000000000000" pitchFamily="2" charset="-78"/>
            </a:endParaRPr>
          </a:p>
          <a:p>
            <a:pPr marL="0" indent="0" algn="just" rtl="1">
              <a:buNone/>
            </a:pPr>
            <a:r>
              <a:rPr lang="fa-IR" dirty="0" smtClean="0">
                <a:cs typeface="B Nazanin" panose="00000400000000000000" pitchFamily="2" charset="-78"/>
              </a:rPr>
              <a:t>سابقه استفاده از کود زیستی در ایران به سال 1340 باز می‏گردد، استفاده از نمونه وارداتی زادمایه ریزوبیومی گیاه سویا همزمان با توسعه کشت این گیاه در ایران عملی شد.</a:t>
            </a:r>
            <a:endParaRPr lang="en-US" dirty="0" smtClean="0">
              <a:cs typeface="B Nazanin" panose="00000400000000000000" pitchFamily="2" charset="-78"/>
            </a:endParaRPr>
          </a:p>
          <a:p>
            <a:pPr marL="0" indent="0" algn="just" rtl="1">
              <a:buNone/>
            </a:pPr>
            <a:endParaRPr lang="en-US" dirty="0" smtClean="0">
              <a:cs typeface="B Nazanin" panose="00000400000000000000" pitchFamily="2" charset="-78"/>
            </a:endParaRPr>
          </a:p>
          <a:p>
            <a:pPr marL="0" indent="0" algn="just" rtl="1">
              <a:buNone/>
            </a:pPr>
            <a:r>
              <a:rPr lang="fa-IR" dirty="0" smtClean="0">
                <a:cs typeface="B Nazanin" panose="00000400000000000000" pitchFamily="2" charset="-78"/>
              </a:rPr>
              <a:t> گرچه تحقیقات در زمینه کودهای زیستی در ایران به سال 1350 برمی‏‏گردد، اما سنگ بنای تحقیقات اساسی در بیولوژی خاک که منجر به ظهور نسل نخستین کودهای زیستی در کشور شد، منجر به عرضه اولین کود زیستی در سال 1379 شد که در آن از زادمایه ریزوبیومی سویا استفاده می‏شد.</a:t>
            </a:r>
            <a:endParaRPr lang="en-US"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7FFC6870-5E78-42E4-A4FB-2DB2B62E8621}" type="slidenum">
              <a:rPr lang="en-US" smtClean="0"/>
              <a:t>9</a:t>
            </a:fld>
            <a:endParaRPr lang="en-US"/>
          </a:p>
        </p:txBody>
      </p:sp>
    </p:spTree>
    <p:extLst>
      <p:ext uri="{BB962C8B-B14F-4D97-AF65-F5344CB8AC3E}">
        <p14:creationId xmlns:p14="http://schemas.microsoft.com/office/powerpoint/2010/main" val="3567853596"/>
      </p:ext>
    </p:extLst>
  </p:cSld>
  <p:clrMapOvr>
    <a:masterClrMapping/>
  </p:clrMapOvr>
</p:sld>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27050</TotalTime>
  <Words>4540</Words>
  <Application>Microsoft Office PowerPoint</Application>
  <PresentationFormat>Widescreen</PresentationFormat>
  <Paragraphs>192</Paragraphs>
  <Slides>41</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Angsana New</vt:lpstr>
      <vt:lpstr>Arabic Typesetting</vt:lpstr>
      <vt:lpstr>Arial</vt:lpstr>
      <vt:lpstr>B Nazanin</vt:lpstr>
      <vt:lpstr>Calibri</vt:lpstr>
      <vt:lpstr>Calibri Light</vt:lpstr>
      <vt:lpstr>Tahoma</vt:lpstr>
      <vt:lpstr>Times New Roman</vt:lpstr>
      <vt:lpstr>Wingdings</vt:lpstr>
      <vt:lpstr>Office Theme</vt:lpstr>
      <vt:lpstr>کودهای زیستی</vt:lpstr>
      <vt:lpstr>PowerPoint Presentation</vt:lpstr>
      <vt:lpstr>PowerPoint Presentation</vt:lpstr>
      <vt:lpstr>هدف از مصرف کودهای زیستی، تقویت حاصلخیزی و باروری خاک، و تأمین نیازهای غذایی سالم و غنی تر، برداشت بیشتر بدور از آلوده‌سازی زیست‏بوم است. </vt:lpstr>
      <vt:lpstr>PowerPoint Presentation</vt:lpstr>
      <vt:lpstr>PowerPoint Presentation</vt:lpstr>
      <vt:lpstr>PowerPoint Presentation</vt:lpstr>
      <vt:lpstr>PowerPoint Presentation</vt:lpstr>
      <vt:lpstr>PowerPoint Presentation</vt:lpstr>
      <vt:lpstr>Plant Growth Promoting Rhizobacteria Plant    Growth  Promoting Fungi</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ویژگی‏ها و مشخصه‏های بالقوه‏ی برخی از کودهای زیستی </vt:lpstr>
      <vt:lpstr>ویژگی‏ها و مشخصه‏های بالقوه‏ی برخی از کودهای زیستی </vt:lpstr>
      <vt:lpstr>ویژگی‏ها و مشخصه‏های بالقوه‏ی برخی از کودهای زیستی</vt:lpstr>
      <vt:lpstr>ویژگی‏ها و مشخصه‏های بالقوه‏ی برخی از کودهای زیستی</vt:lpstr>
      <vt:lpstr>ویژگی‏ها و مشخصه‏های بالقوه‏ی برخی از کودهای زیستی</vt:lpstr>
      <vt:lpstr>ویژگی‏ها و مشخصه‏های بالقوه‏ی برخی از کودهای زیستی</vt:lpstr>
      <vt:lpstr>ویژگی‏ها و مشخصه‏های بالقوه‏ی برخی از کودهای زیستی</vt:lpstr>
      <vt:lpstr>ویژگی‏ها و مشخصه‏های بالقوه‏ی برخی از کودهای زیستی</vt:lpstr>
      <vt:lpstr>ویژگی‏ها و مشخصه‏های بالقوه‏ی برخی از کودهای زیستی</vt:lpstr>
      <vt:lpstr>ویژگی‏ها و مشخصه‏های بالقوه‏ی برخی از کودهای زیستی</vt:lpstr>
      <vt:lpstr>ویژگی‏ها و مشخصه‏های بالقوه‏ی برخی از کودهای زیستی</vt:lpstr>
      <vt:lpstr>PowerPoint Presentation</vt:lpstr>
      <vt:lpstr>ویژگی‏ها و مشخصه‏های بالقوه‏ی برخی از کودهای زیستی</vt:lpstr>
      <vt:lpstr>PowerPoint Presentation</vt:lpstr>
      <vt:lpstr>PowerPoint Presentation</vt:lpstr>
      <vt:lpstr>PowerPoint Presentation</vt:lpstr>
      <vt:lpstr>PowerPoint Presentation</vt:lpstr>
      <vt:lpstr>PowerPoint Presentation</vt:lpstr>
      <vt:lpstr>اثر بخشی کودهای زیستی</vt:lpstr>
      <vt:lpstr>اثر بخشی کودهای زیستی</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کودهای زیستی</dc:title>
  <dc:creator>Windows User</dc:creator>
  <cp:lastModifiedBy>Windows User</cp:lastModifiedBy>
  <cp:revision>173</cp:revision>
  <dcterms:created xsi:type="dcterms:W3CDTF">2024-03-03T12:23:12Z</dcterms:created>
  <dcterms:modified xsi:type="dcterms:W3CDTF">2024-05-19T09:45:53Z</dcterms:modified>
</cp:coreProperties>
</file>