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4" r:id="rId1"/>
  </p:sldMasterIdLst>
  <p:notesMasterIdLst>
    <p:notesMasterId r:id="rId27"/>
  </p:notesMasterIdLst>
  <p:sldIdLst>
    <p:sldId id="276" r:id="rId2"/>
    <p:sldId id="308" r:id="rId3"/>
    <p:sldId id="309" r:id="rId4"/>
    <p:sldId id="310" r:id="rId5"/>
    <p:sldId id="311" r:id="rId6"/>
    <p:sldId id="299" r:id="rId7"/>
    <p:sldId id="312" r:id="rId8"/>
    <p:sldId id="314" r:id="rId9"/>
    <p:sldId id="313" r:id="rId10"/>
    <p:sldId id="318" r:id="rId11"/>
    <p:sldId id="319" r:id="rId12"/>
    <p:sldId id="315" r:id="rId13"/>
    <p:sldId id="316" r:id="rId14"/>
    <p:sldId id="317" r:id="rId15"/>
    <p:sldId id="320" r:id="rId16"/>
    <p:sldId id="321" r:id="rId17"/>
    <p:sldId id="322" r:id="rId18"/>
    <p:sldId id="323" r:id="rId19"/>
    <p:sldId id="324" r:id="rId20"/>
    <p:sldId id="325" r:id="rId21"/>
    <p:sldId id="328" r:id="rId22"/>
    <p:sldId id="326" r:id="rId23"/>
    <p:sldId id="327" r:id="rId24"/>
    <p:sldId id="329" r:id="rId25"/>
    <p:sldId id="265" r:id="rId26"/>
  </p:sldIdLst>
  <p:sldSz cx="9144000" cy="5143500" type="screen16x9"/>
  <p:notesSz cx="6858000" cy="9144000"/>
  <p:embeddedFontLst>
    <p:embeddedFont>
      <p:font typeface="Besmellah 1" pitchFamily="2" charset="0"/>
      <p:regular r:id="rId28"/>
    </p:embeddedFont>
    <p:embeddedFont>
      <p:font typeface="Concert One" panose="020B0604020202020204" charset="0"/>
      <p:regular r:id="rId29"/>
    </p:embeddedFont>
    <p:embeddedFont>
      <p:font typeface="Roboto Mono Regular" panose="020B0604020202020204" charset="0"/>
      <p:regular r:id="rId30"/>
      <p:bold r:id="rId31"/>
      <p:italic r:id="rId32"/>
      <p:boldItalic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4D0B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6DB19F1-0E01-4AAB-832A-E1A832137107}">
  <a:tblStyle styleId="{56DB19F1-0E01-4AAB-832A-E1A83213710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06" autoAdjust="0"/>
  </p:normalViewPr>
  <p:slideViewPr>
    <p:cSldViewPr snapToGrid="0">
      <p:cViewPr>
        <p:scale>
          <a:sx n="100" d="100"/>
          <a:sy n="100" d="100"/>
        </p:scale>
        <p:origin x="946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g853034354b_0_247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6" name="Google Shape;496;g853034354b_0_247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50470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120947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759361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281140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615593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68272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3757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71667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881479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54531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g853034354b_0_247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6" name="Google Shape;496;g853034354b_0_247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869762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033454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657085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088388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250382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524798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439198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754181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919801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g853034354b_0_248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0" name="Google Shape;560;g853034354b_0_248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957423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47547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564266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711324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10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775" y="186275"/>
            <a:ext cx="8632448" cy="4770949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0"/>
          <p:cNvSpPr txBox="1">
            <a:spLocks noGrp="1"/>
          </p:cNvSpPr>
          <p:nvPr>
            <p:ph type="title"/>
          </p:nvPr>
        </p:nvSpPr>
        <p:spPr>
          <a:xfrm>
            <a:off x="1002325" y="711173"/>
            <a:ext cx="2403900" cy="138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cs typeface="B Titr" panose="00000700000000000000" pitchFamily="2" charset="-78"/>
              </a:defRPr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ercentages">
  <p:cSld name="BIG_NUMBER_1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7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7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635655">
            <a:off x="1848552" y="3058534"/>
            <a:ext cx="2068426" cy="1772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7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1903775">
            <a:off x="6763976" y="866659"/>
            <a:ext cx="2068425" cy="1772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7"/>
          <p:cNvPicPr preferRelativeResize="0"/>
          <p:nvPr/>
        </p:nvPicPr>
        <p:blipFill rotWithShape="1">
          <a:blip r:embed="rId4">
            <a:alphaModFix/>
          </a:blip>
          <a:srcRect r="1545" b="6838"/>
          <a:stretch/>
        </p:blipFill>
        <p:spPr>
          <a:xfrm>
            <a:off x="129175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7"/>
          <p:cNvSpPr txBox="1">
            <a:spLocks noGrp="1"/>
          </p:cNvSpPr>
          <p:nvPr>
            <p:ph type="title" hasCustomPrompt="1"/>
          </p:nvPr>
        </p:nvSpPr>
        <p:spPr>
          <a:xfrm>
            <a:off x="1301450" y="2719788"/>
            <a:ext cx="2101200" cy="6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 b="0">
                <a:cs typeface="B Titr" panose="00000700000000000000" pitchFamily="2" charset="-78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09" name="Google Shape;109;p17"/>
          <p:cNvSpPr txBox="1">
            <a:spLocks noGrp="1"/>
          </p:cNvSpPr>
          <p:nvPr>
            <p:ph type="subTitle" idx="1"/>
          </p:nvPr>
        </p:nvSpPr>
        <p:spPr>
          <a:xfrm>
            <a:off x="1301450" y="3383388"/>
            <a:ext cx="21012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cs typeface="B Nazanin" panose="00000400000000000000" pitchFamily="2" charset="-78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0" name="Google Shape;110;p17"/>
          <p:cNvSpPr txBox="1">
            <a:spLocks noGrp="1"/>
          </p:cNvSpPr>
          <p:nvPr>
            <p:ph type="title" idx="2" hasCustomPrompt="1"/>
          </p:nvPr>
        </p:nvSpPr>
        <p:spPr>
          <a:xfrm>
            <a:off x="3521400" y="2719788"/>
            <a:ext cx="2101200" cy="6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 b="0">
                <a:cs typeface="B Titr" panose="00000700000000000000" pitchFamily="2" charset="-78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1" name="Google Shape;111;p17"/>
          <p:cNvSpPr txBox="1">
            <a:spLocks noGrp="1"/>
          </p:cNvSpPr>
          <p:nvPr>
            <p:ph type="subTitle" idx="3"/>
          </p:nvPr>
        </p:nvSpPr>
        <p:spPr>
          <a:xfrm>
            <a:off x="3521400" y="3383388"/>
            <a:ext cx="21012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cs typeface="B Nazanin" panose="00000400000000000000" pitchFamily="2" charset="-78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17"/>
          <p:cNvSpPr txBox="1">
            <a:spLocks noGrp="1"/>
          </p:cNvSpPr>
          <p:nvPr>
            <p:ph type="title" idx="4" hasCustomPrompt="1"/>
          </p:nvPr>
        </p:nvSpPr>
        <p:spPr>
          <a:xfrm>
            <a:off x="5741350" y="2719788"/>
            <a:ext cx="2101200" cy="6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 b="0">
                <a:cs typeface="B Titr" panose="00000700000000000000" pitchFamily="2" charset="-78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3" name="Google Shape;113;p17"/>
          <p:cNvSpPr txBox="1">
            <a:spLocks noGrp="1"/>
          </p:cNvSpPr>
          <p:nvPr>
            <p:ph type="subTitle" idx="5"/>
          </p:nvPr>
        </p:nvSpPr>
        <p:spPr>
          <a:xfrm>
            <a:off x="5741350" y="3383388"/>
            <a:ext cx="21012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cs typeface="B Nazanin" panose="00000400000000000000" pitchFamily="2" charset="-78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ix Columns">
  <p:cSld name="BIG_NUMBER_1_1_1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1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1"/>
          <p:cNvPicPr preferRelativeResize="0"/>
          <p:nvPr/>
        </p:nvPicPr>
        <p:blipFill rotWithShape="1">
          <a:blip r:embed="rId3">
            <a:alphaModFix/>
          </a:blip>
          <a:srcRect r="1545" b="6838"/>
          <a:stretch/>
        </p:blipFill>
        <p:spPr>
          <a:xfrm>
            <a:off x="384887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1"/>
          <p:cNvSpPr txBox="1">
            <a:spLocks noGrp="1"/>
          </p:cNvSpPr>
          <p:nvPr>
            <p:ph type="title"/>
          </p:nvPr>
        </p:nvSpPr>
        <p:spPr>
          <a:xfrm>
            <a:off x="2308050" y="711175"/>
            <a:ext cx="4527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cs typeface="B Titr" panose="00000700000000000000" pitchFamily="2" charset="-78"/>
              </a:defRPr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21"/>
          <p:cNvSpPr txBox="1">
            <a:spLocks noGrp="1"/>
          </p:cNvSpPr>
          <p:nvPr>
            <p:ph type="title" idx="2"/>
          </p:nvPr>
        </p:nvSpPr>
        <p:spPr>
          <a:xfrm>
            <a:off x="1664325" y="1787225"/>
            <a:ext cx="19089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cs typeface="B Titr" panose="00000700000000000000" pitchFamily="2" charset="-78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38" name="Google Shape;138;p21"/>
          <p:cNvSpPr txBox="1">
            <a:spLocks noGrp="1"/>
          </p:cNvSpPr>
          <p:nvPr>
            <p:ph type="subTitle" idx="1"/>
          </p:nvPr>
        </p:nvSpPr>
        <p:spPr>
          <a:xfrm>
            <a:off x="1664334" y="2148198"/>
            <a:ext cx="1908900" cy="6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cs typeface="B Nazanin" panose="00000400000000000000" pitchFamily="2" charset="-78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39" name="Google Shape;139;p21"/>
          <p:cNvSpPr txBox="1">
            <a:spLocks noGrp="1"/>
          </p:cNvSpPr>
          <p:nvPr>
            <p:ph type="title" idx="3"/>
          </p:nvPr>
        </p:nvSpPr>
        <p:spPr>
          <a:xfrm>
            <a:off x="3817459" y="1787225"/>
            <a:ext cx="19089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cs typeface="B Titr" panose="00000700000000000000" pitchFamily="2" charset="-78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40" name="Google Shape;140;p21"/>
          <p:cNvSpPr txBox="1">
            <a:spLocks noGrp="1"/>
          </p:cNvSpPr>
          <p:nvPr>
            <p:ph type="subTitle" idx="4"/>
          </p:nvPr>
        </p:nvSpPr>
        <p:spPr>
          <a:xfrm>
            <a:off x="3817468" y="2148198"/>
            <a:ext cx="1908900" cy="6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cs typeface="B Nazanin" panose="00000400000000000000" pitchFamily="2" charset="-78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1" name="Google Shape;141;p21"/>
          <p:cNvSpPr txBox="1">
            <a:spLocks noGrp="1"/>
          </p:cNvSpPr>
          <p:nvPr>
            <p:ph type="title" idx="5"/>
          </p:nvPr>
        </p:nvSpPr>
        <p:spPr>
          <a:xfrm>
            <a:off x="5970592" y="1787225"/>
            <a:ext cx="19089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cs typeface="B Titr" panose="00000700000000000000" pitchFamily="2" charset="-78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42" name="Google Shape;142;p21"/>
          <p:cNvSpPr txBox="1">
            <a:spLocks noGrp="1"/>
          </p:cNvSpPr>
          <p:nvPr>
            <p:ph type="subTitle" idx="6"/>
          </p:nvPr>
        </p:nvSpPr>
        <p:spPr>
          <a:xfrm>
            <a:off x="5970602" y="2148198"/>
            <a:ext cx="1908900" cy="6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cs typeface="B Nazanin" panose="00000400000000000000" pitchFamily="2" charset="-78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3" name="Google Shape;143;p21"/>
          <p:cNvSpPr txBox="1">
            <a:spLocks noGrp="1"/>
          </p:cNvSpPr>
          <p:nvPr>
            <p:ph type="title" idx="7"/>
          </p:nvPr>
        </p:nvSpPr>
        <p:spPr>
          <a:xfrm>
            <a:off x="1664325" y="3201025"/>
            <a:ext cx="19089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cs typeface="B Titr" panose="00000700000000000000" pitchFamily="2" charset="-78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44" name="Google Shape;144;p21"/>
          <p:cNvSpPr txBox="1">
            <a:spLocks noGrp="1"/>
          </p:cNvSpPr>
          <p:nvPr>
            <p:ph type="subTitle" idx="8"/>
          </p:nvPr>
        </p:nvSpPr>
        <p:spPr>
          <a:xfrm>
            <a:off x="1664334" y="3561998"/>
            <a:ext cx="1908900" cy="6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cs typeface="B Nazanin" panose="00000400000000000000" pitchFamily="2" charset="-78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5" name="Google Shape;145;p21"/>
          <p:cNvSpPr txBox="1">
            <a:spLocks noGrp="1"/>
          </p:cNvSpPr>
          <p:nvPr>
            <p:ph type="title" idx="9"/>
          </p:nvPr>
        </p:nvSpPr>
        <p:spPr>
          <a:xfrm>
            <a:off x="3817459" y="3201025"/>
            <a:ext cx="19089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cs typeface="B Titr" panose="00000700000000000000" pitchFamily="2" charset="-78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46" name="Google Shape;146;p21"/>
          <p:cNvSpPr txBox="1">
            <a:spLocks noGrp="1"/>
          </p:cNvSpPr>
          <p:nvPr>
            <p:ph type="subTitle" idx="13"/>
          </p:nvPr>
        </p:nvSpPr>
        <p:spPr>
          <a:xfrm>
            <a:off x="3817468" y="3561998"/>
            <a:ext cx="1908900" cy="6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cs typeface="B Nazanin" panose="00000400000000000000" pitchFamily="2" charset="-78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7" name="Google Shape;147;p21"/>
          <p:cNvSpPr txBox="1">
            <a:spLocks noGrp="1"/>
          </p:cNvSpPr>
          <p:nvPr>
            <p:ph type="title" idx="14"/>
          </p:nvPr>
        </p:nvSpPr>
        <p:spPr>
          <a:xfrm>
            <a:off x="5970592" y="3201025"/>
            <a:ext cx="19089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cs typeface="B Titr" panose="00000700000000000000" pitchFamily="2" charset="-78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48" name="Google Shape;148;p21"/>
          <p:cNvSpPr txBox="1">
            <a:spLocks noGrp="1"/>
          </p:cNvSpPr>
          <p:nvPr>
            <p:ph type="subTitle" idx="15"/>
          </p:nvPr>
        </p:nvSpPr>
        <p:spPr>
          <a:xfrm>
            <a:off x="5970602" y="3561998"/>
            <a:ext cx="1908900" cy="6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cs typeface="B Nazanin" panose="00000400000000000000" pitchFamily="2" charset="-78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oncert One"/>
              <a:buNone/>
              <a:defRPr sz="2800" b="1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2490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Roboto Mono Regular"/>
              <a:buChar char="●"/>
              <a:defRPr sz="1800">
                <a:solidFill>
                  <a:schemeClr val="accent2"/>
                </a:solidFill>
                <a:latin typeface="Roboto Mono Regular"/>
                <a:ea typeface="Roboto Mono Regular"/>
                <a:cs typeface="Roboto Mono Regular"/>
                <a:sym typeface="Roboto Mono Regular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Regular"/>
              <a:buChar char="○"/>
              <a:defRPr>
                <a:solidFill>
                  <a:schemeClr val="accent2"/>
                </a:solidFill>
                <a:latin typeface="Roboto Mono Regular"/>
                <a:ea typeface="Roboto Mono Regular"/>
                <a:cs typeface="Roboto Mono Regular"/>
                <a:sym typeface="Roboto Mono Regular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Regular"/>
              <a:buChar char="■"/>
              <a:defRPr>
                <a:solidFill>
                  <a:schemeClr val="accent2"/>
                </a:solidFill>
                <a:latin typeface="Roboto Mono Regular"/>
                <a:ea typeface="Roboto Mono Regular"/>
                <a:cs typeface="Roboto Mono Regular"/>
                <a:sym typeface="Roboto Mono Regular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Regular"/>
              <a:buChar char="●"/>
              <a:defRPr>
                <a:solidFill>
                  <a:schemeClr val="accent2"/>
                </a:solidFill>
                <a:latin typeface="Roboto Mono Regular"/>
                <a:ea typeface="Roboto Mono Regular"/>
                <a:cs typeface="Roboto Mono Regular"/>
                <a:sym typeface="Roboto Mono Regular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Regular"/>
              <a:buChar char="○"/>
              <a:defRPr>
                <a:solidFill>
                  <a:schemeClr val="accent2"/>
                </a:solidFill>
                <a:latin typeface="Roboto Mono Regular"/>
                <a:ea typeface="Roboto Mono Regular"/>
                <a:cs typeface="Roboto Mono Regular"/>
                <a:sym typeface="Roboto Mono Regular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Regular"/>
              <a:buChar char="■"/>
              <a:defRPr>
                <a:solidFill>
                  <a:schemeClr val="accent2"/>
                </a:solidFill>
                <a:latin typeface="Roboto Mono Regular"/>
                <a:ea typeface="Roboto Mono Regular"/>
                <a:cs typeface="Roboto Mono Regular"/>
                <a:sym typeface="Roboto Mono Regular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Regular"/>
              <a:buChar char="●"/>
              <a:defRPr>
                <a:solidFill>
                  <a:schemeClr val="accent2"/>
                </a:solidFill>
                <a:latin typeface="Roboto Mono Regular"/>
                <a:ea typeface="Roboto Mono Regular"/>
                <a:cs typeface="Roboto Mono Regular"/>
                <a:sym typeface="Roboto Mono Regular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Regular"/>
              <a:buChar char="○"/>
              <a:defRPr>
                <a:solidFill>
                  <a:schemeClr val="accent2"/>
                </a:solidFill>
                <a:latin typeface="Roboto Mono Regular"/>
                <a:ea typeface="Roboto Mono Regular"/>
                <a:cs typeface="Roboto Mono Regular"/>
                <a:sym typeface="Roboto Mono Regular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Roboto Mono Regular"/>
              <a:buChar char="■"/>
              <a:defRPr>
                <a:solidFill>
                  <a:schemeClr val="accent2"/>
                </a:solidFill>
                <a:latin typeface="Roboto Mono Regular"/>
                <a:ea typeface="Roboto Mono Regular"/>
                <a:cs typeface="Roboto Mono Regular"/>
                <a:sym typeface="Roboto Mono Regular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6" r:id="rId1"/>
    <p:sldLayoutId id="2147483663" r:id="rId2"/>
    <p:sldLayoutId id="2147483667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B Titr" panose="00000700000000000000" pitchFamily="2" charset="-78"/>
          <a:cs typeface="B Titr" panose="00000700000000000000" pitchFamily="2" charset="-78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B Nazanin" panose="00000400000000000000" pitchFamily="2" charset="-78"/>
          <a:cs typeface="B Nazanin" panose="00000400000000000000" pitchFamily="2" charset="-78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g"/><Relationship Id="rId4" Type="http://schemas.openxmlformats.org/officeDocument/2006/relationships/image" Target="../media/image2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g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tm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m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m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49"/>
          <p:cNvSpPr txBox="1">
            <a:spLocks noGrp="1"/>
          </p:cNvSpPr>
          <p:nvPr>
            <p:ph type="title"/>
          </p:nvPr>
        </p:nvSpPr>
        <p:spPr>
          <a:xfrm>
            <a:off x="1921669" y="711175"/>
            <a:ext cx="5786437" cy="399655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400" dirty="0">
                <a:latin typeface="Besmellah 1" pitchFamily="2" charset="0"/>
              </a:rPr>
              <a:t>S</a:t>
            </a:r>
            <a:endParaRPr sz="34400" dirty="0">
              <a:latin typeface="Besmellah 1" pitchFamily="2" charset="0"/>
            </a:endParaRPr>
          </a:p>
        </p:txBody>
      </p:sp>
      <p:pic>
        <p:nvPicPr>
          <p:cNvPr id="511" name="Google Shape;511;p49"/>
          <p:cNvPicPr preferRelativeResize="0"/>
          <p:nvPr/>
        </p:nvPicPr>
        <p:blipFill rotWithShape="1">
          <a:blip r:embed="rId3">
            <a:alphaModFix/>
          </a:blip>
          <a:srcRect t="16970" r="8892" b="21025"/>
          <a:stretch/>
        </p:blipFill>
        <p:spPr>
          <a:xfrm rot="-5400000">
            <a:off x="665400" y="481373"/>
            <a:ext cx="2036850" cy="810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5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C432DBC5-C461-4F17-9008-0ADCE5E862BD}"/>
              </a:ext>
            </a:extLst>
          </p:cNvPr>
          <p:cNvSpPr txBox="1"/>
          <p:nvPr/>
        </p:nvSpPr>
        <p:spPr>
          <a:xfrm>
            <a:off x="1097280" y="723097"/>
            <a:ext cx="650367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fa-IR" sz="1800" b="1" dirty="0">
                <a:solidFill>
                  <a:srgbClr val="0B4D0B"/>
                </a:solidFill>
                <a:cs typeface="B Zar" panose="00000400000000000000" pitchFamily="2" charset="-78"/>
              </a:rPr>
              <a:t>دلایل ضعف و ریزش جوانه‌ها در شهریور و بهمن:</a:t>
            </a:r>
          </a:p>
          <a:p>
            <a:pPr algn="ctr" rtl="1"/>
            <a:endParaRPr lang="fa-IR" sz="1800" b="1" dirty="0">
              <a:solidFill>
                <a:srgbClr val="0B4D0B"/>
              </a:solidFill>
              <a:cs typeface="B Zar" panose="00000400000000000000" pitchFamily="2" charset="-78"/>
            </a:endParaRPr>
          </a:p>
          <a:p>
            <a:pPr marL="400050" indent="-400050" algn="r" rtl="1">
              <a:buFont typeface="+mj-lt"/>
              <a:buAutoNum type="romanUcPeriod"/>
            </a:pPr>
            <a:r>
              <a:rPr lang="fa-IR" sz="1800" dirty="0">
                <a:cs typeface="B Zar" panose="00000400000000000000" pitchFamily="2" charset="-78"/>
              </a:rPr>
              <a:t>تکامل ناقص اول فصل</a:t>
            </a:r>
          </a:p>
          <a:p>
            <a:pPr marL="400050" indent="-400050" algn="r" rtl="1">
              <a:buFont typeface="+mj-lt"/>
              <a:buAutoNum type="romanUcPeriod"/>
            </a:pPr>
            <a:r>
              <a:rPr lang="fa-IR" sz="1800" dirty="0">
                <a:cs typeface="B Zar" panose="00000400000000000000" pitchFamily="2" charset="-78"/>
              </a:rPr>
              <a:t>ذخیره ناکافی مواد غذایی</a:t>
            </a:r>
          </a:p>
          <a:p>
            <a:pPr marL="400050" indent="-400050" algn="r" rtl="1">
              <a:buFont typeface="+mj-lt"/>
              <a:buAutoNum type="romanUcPeriod"/>
            </a:pPr>
            <a:r>
              <a:rPr lang="fa-IR" sz="1800" dirty="0">
                <a:cs typeface="B Zar" panose="00000400000000000000" pitchFamily="2" charset="-78"/>
              </a:rPr>
              <a:t>خسارت آفتی مثل پسیل و سنک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247C2E-88B7-4CB5-B5C0-5785827C63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8735" y="1341119"/>
            <a:ext cx="2748879" cy="30556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3BA9C56-D692-49DE-99F4-BCD6FDD341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0060" y="2381250"/>
            <a:ext cx="3314700" cy="19888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1B01106-9A56-4E43-AE01-458119875E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480" y="365760"/>
            <a:ext cx="8128000" cy="4368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F86AF65-3908-4D53-8FAE-F77BF5210E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1940" y="-4465892"/>
            <a:ext cx="8145780" cy="43668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8237199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C432DBC5-C461-4F17-9008-0ADCE5E862BD}"/>
              </a:ext>
            </a:extLst>
          </p:cNvPr>
          <p:cNvSpPr txBox="1"/>
          <p:nvPr/>
        </p:nvSpPr>
        <p:spPr>
          <a:xfrm>
            <a:off x="1097280" y="723097"/>
            <a:ext cx="650367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fa-IR" sz="1800" b="1" dirty="0">
                <a:solidFill>
                  <a:srgbClr val="0B4D0B"/>
                </a:solidFill>
                <a:cs typeface="B Zar" panose="00000400000000000000" pitchFamily="2" charset="-78"/>
              </a:rPr>
              <a:t>دلایل ضعف و ریزش جوانه‌ها در شهریور و بهمن:</a:t>
            </a:r>
          </a:p>
          <a:p>
            <a:pPr algn="ctr" rtl="1"/>
            <a:endParaRPr lang="fa-IR" sz="1800" b="1" dirty="0">
              <a:solidFill>
                <a:srgbClr val="0B4D0B"/>
              </a:solidFill>
              <a:cs typeface="B Zar" panose="00000400000000000000" pitchFamily="2" charset="-78"/>
            </a:endParaRPr>
          </a:p>
          <a:p>
            <a:pPr marL="400050" indent="-400050" algn="r" rtl="1">
              <a:buFont typeface="+mj-lt"/>
              <a:buAutoNum type="romanUcPeriod"/>
            </a:pPr>
            <a:r>
              <a:rPr lang="fa-IR" sz="1800" dirty="0">
                <a:cs typeface="B Zar" panose="00000400000000000000" pitchFamily="2" charset="-78"/>
              </a:rPr>
              <a:t>تکامل ناقص اول فصل</a:t>
            </a:r>
          </a:p>
          <a:p>
            <a:pPr marL="400050" indent="-400050" algn="r" rtl="1">
              <a:buFont typeface="+mj-lt"/>
              <a:buAutoNum type="romanUcPeriod"/>
            </a:pPr>
            <a:r>
              <a:rPr lang="fa-IR" sz="1800" dirty="0">
                <a:cs typeface="B Zar" panose="00000400000000000000" pitchFamily="2" charset="-78"/>
              </a:rPr>
              <a:t>ذخیره ناکافی مواد غذایی</a:t>
            </a:r>
          </a:p>
          <a:p>
            <a:pPr marL="400050" indent="-400050" algn="r" rtl="1">
              <a:buFont typeface="+mj-lt"/>
              <a:buAutoNum type="romanUcPeriod"/>
            </a:pPr>
            <a:r>
              <a:rPr lang="fa-IR" sz="1800" dirty="0">
                <a:cs typeface="B Zar" panose="00000400000000000000" pitchFamily="2" charset="-78"/>
              </a:rPr>
              <a:t>خسارت آفتی مثل پسیل و سنک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247C2E-88B7-4CB5-B5C0-5785827C63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8735" y="1341119"/>
            <a:ext cx="2748879" cy="30556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3BA9C56-D692-49DE-99F4-BCD6FDD341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0060" y="2381250"/>
            <a:ext cx="3314700" cy="19888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1B01106-9A56-4E43-AE01-458119875E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480" y="365760"/>
            <a:ext cx="8128000" cy="4368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F86AF65-3908-4D53-8FAE-F77BF5210E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1940" y="365188"/>
            <a:ext cx="8145780" cy="43668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1344831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C432DBC5-C461-4F17-9008-0ADCE5E862BD}"/>
              </a:ext>
            </a:extLst>
          </p:cNvPr>
          <p:cNvSpPr txBox="1"/>
          <p:nvPr/>
        </p:nvSpPr>
        <p:spPr>
          <a:xfrm>
            <a:off x="1097280" y="723097"/>
            <a:ext cx="650367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fa-IR" sz="1800" b="1" dirty="0">
                <a:solidFill>
                  <a:srgbClr val="0B4D0B"/>
                </a:solidFill>
                <a:cs typeface="B Zar" panose="00000400000000000000" pitchFamily="2" charset="-78"/>
              </a:rPr>
              <a:t>دلایل ریزش در بهمن ماه:</a:t>
            </a:r>
          </a:p>
          <a:p>
            <a:pPr algn="ctr" rtl="1"/>
            <a:endParaRPr lang="fa-IR" sz="1800" b="1" dirty="0">
              <a:solidFill>
                <a:srgbClr val="0B4D0B"/>
              </a:solidFill>
              <a:cs typeface="B Zar" panose="00000400000000000000" pitchFamily="2" charset="-78"/>
            </a:endParaRPr>
          </a:p>
          <a:p>
            <a:pPr algn="ctr" rtl="1"/>
            <a:r>
              <a:rPr lang="fa-IR" sz="1800" dirty="0">
                <a:cs typeface="B Zar" panose="00000400000000000000" pitchFamily="2" charset="-78"/>
              </a:rPr>
              <a:t>تخلیه باقیمانده ذخایر غذایی جوانی‌های گل ضعیف‌تر و در طول تنفس پاییزه و زمستانه و به دنبال آن تحمل ناکافی به سرمای زمستان است.</a:t>
            </a:r>
          </a:p>
          <a:p>
            <a:pPr algn="ctr" rtl="1"/>
            <a:r>
              <a:rPr lang="fa-IR" sz="1800" dirty="0">
                <a:cs typeface="B Zar" panose="00000400000000000000" pitchFamily="2" charset="-78"/>
              </a:rPr>
              <a:t>بعد از برداشت محصول هم یک مرحله از تکامل که عمدتا به ذخیره مواد غذایی، تکامل فلس‌ها و آوندها مرتبط هست، اتفاق می‌افتد.</a:t>
            </a:r>
          </a:p>
          <a:p>
            <a:pPr algn="ctr" rtl="1"/>
            <a:r>
              <a:rPr lang="fa-IR" sz="1800" dirty="0">
                <a:cs typeface="B Zar" panose="00000400000000000000" pitchFamily="2" charset="-78"/>
              </a:rPr>
              <a:t>در طول فصل خواب با تجمع نیاز سرمایی مرحله دیگری از تکامل انجام می‌شود و تکامل آوندهای متصل کننده جوانه گل به شاخه ادامه یافته و تقویت می‌شود.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2BD50C-2C16-4DF9-8AC3-85CDDF4D10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2768" y="3170682"/>
            <a:ext cx="2549652" cy="13403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7064F9B-DDB6-4E22-8469-E3A8DD0EF4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8158" y="3177540"/>
            <a:ext cx="2810381" cy="13411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987887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C432DBC5-C461-4F17-9008-0ADCE5E862BD}"/>
              </a:ext>
            </a:extLst>
          </p:cNvPr>
          <p:cNvSpPr txBox="1"/>
          <p:nvPr/>
        </p:nvSpPr>
        <p:spPr>
          <a:xfrm>
            <a:off x="1097280" y="723097"/>
            <a:ext cx="668274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ctr" rtl="1">
              <a:buFont typeface="Courier New" panose="02070309020205020404" pitchFamily="49" charset="0"/>
              <a:buChar char="o"/>
            </a:pPr>
            <a:r>
              <a:rPr lang="fa-IR" sz="1800" dirty="0">
                <a:cs typeface="B Zar" panose="00000400000000000000" pitchFamily="2" charset="-78"/>
              </a:rPr>
              <a:t>در سال‌هایی که نیاز سرمایی به خوبی تامین نشده باشد، </a:t>
            </a:r>
            <a:r>
              <a:rPr lang="fa-IR" sz="1800" dirty="0">
                <a:solidFill>
                  <a:srgbClr val="00B0F0"/>
                </a:solidFill>
                <a:cs typeface="B Zar" panose="00000400000000000000" pitchFamily="2" charset="-78"/>
              </a:rPr>
              <a:t>ریزش جوانه‌های گل</a:t>
            </a:r>
            <a:r>
              <a:rPr lang="fa-IR" sz="1800" dirty="0">
                <a:cs typeface="B Zar" panose="00000400000000000000" pitchFamily="2" charset="-78"/>
              </a:rPr>
              <a:t>، با شروع تورم در فصل بهار به همین علت است که </a:t>
            </a:r>
            <a:r>
              <a:rPr lang="fa-IR" sz="1800" dirty="0">
                <a:solidFill>
                  <a:srgbClr val="00B0F0"/>
                </a:solidFill>
                <a:cs typeface="B Zar" panose="00000400000000000000" pitchFamily="2" charset="-78"/>
              </a:rPr>
              <a:t>عدم تجزیه هورمون آبسیزیک اسید </a:t>
            </a:r>
            <a:r>
              <a:rPr lang="fa-IR" sz="1800" dirty="0">
                <a:cs typeface="B Zar" panose="00000400000000000000" pitchFamily="2" charset="-78"/>
              </a:rPr>
              <a:t>نیز بر شدت آن می‌افزاید.</a:t>
            </a:r>
          </a:p>
          <a:p>
            <a:pPr marL="285750" indent="-285750" algn="ctr" rtl="1">
              <a:buFont typeface="Courier New" panose="02070309020205020404" pitchFamily="49" charset="0"/>
              <a:buChar char="o"/>
            </a:pPr>
            <a:endParaRPr lang="fa-IR" sz="1800" dirty="0">
              <a:cs typeface="B Zar" panose="00000400000000000000" pitchFamily="2" charset="-78"/>
            </a:endParaRPr>
          </a:p>
          <a:p>
            <a:pPr marL="285750" indent="-285750" algn="ctr" rtl="1">
              <a:buFont typeface="Courier New" panose="02070309020205020404" pitchFamily="49" charset="0"/>
              <a:buChar char="o"/>
            </a:pPr>
            <a:r>
              <a:rPr lang="fa-IR" sz="1800" dirty="0">
                <a:cs typeface="B Zar" panose="00000400000000000000" pitchFamily="2" charset="-78"/>
              </a:rPr>
              <a:t>با افزایش طول روز و مناسب شدن شرایط دمایی</a:t>
            </a:r>
            <a:r>
              <a:rPr lang="fa-IR" sz="1800" dirty="0">
                <a:solidFill>
                  <a:srgbClr val="00B0F0"/>
                </a:solidFill>
                <a:cs typeface="B Zar" panose="00000400000000000000" pitchFamily="2" charset="-78"/>
              </a:rPr>
              <a:t>، مرحله نهایی تکامل اتفاق می‌افتد </a:t>
            </a:r>
            <a:r>
              <a:rPr lang="fa-IR" sz="1800" dirty="0">
                <a:cs typeface="B Zar" panose="00000400000000000000" pitchFamily="2" charset="-78"/>
              </a:rPr>
              <a:t>که با تغییرات شدید هورمونی، جذب آب و مواد غذایی و رشد اجزای گل آذین همراه است.</a:t>
            </a:r>
          </a:p>
          <a:p>
            <a:pPr marL="285750" indent="-285750" algn="ctr" rtl="1">
              <a:buFont typeface="Courier New" panose="02070309020205020404" pitchFamily="49" charset="0"/>
              <a:buChar char="o"/>
            </a:pPr>
            <a:endParaRPr lang="fa-IR" sz="1800" dirty="0">
              <a:solidFill>
                <a:srgbClr val="00B0F0"/>
              </a:solidFill>
              <a:cs typeface="B Zar" panose="00000400000000000000" pitchFamily="2" charset="-78"/>
            </a:endParaRPr>
          </a:p>
          <a:p>
            <a:pPr marL="285750" indent="-285750" algn="ctr" rtl="1">
              <a:buFont typeface="Courier New" panose="02070309020205020404" pitchFamily="49" charset="0"/>
              <a:buChar char="o"/>
            </a:pPr>
            <a:r>
              <a:rPr lang="fa-IR" sz="1800" dirty="0">
                <a:solidFill>
                  <a:srgbClr val="00B0F0"/>
                </a:solidFill>
                <a:cs typeface="B Zar" panose="00000400000000000000" pitchFamily="2" charset="-78"/>
              </a:rPr>
              <a:t>عدم تکامل جوانه گل و آوند متصل‌کننده </a:t>
            </a:r>
            <a:r>
              <a:rPr lang="fa-IR" sz="1800" dirty="0">
                <a:cs typeface="B Zar" panose="00000400000000000000" pitchFamily="2" charset="-78"/>
              </a:rPr>
              <a:t>باعث ریزش جوانه و یا کاهش تعداد دانه در خوشه می‌گردد.</a:t>
            </a:r>
            <a:endParaRPr lang="fa-IR" sz="1400" dirty="0">
              <a:cs typeface="B Zar" panose="00000400000000000000" pitchFamily="2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7C72D32-05F3-4626-82DD-D0E0AA88DB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4940" y="3276599"/>
            <a:ext cx="6141720" cy="14249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787872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C432DBC5-C461-4F17-9008-0ADCE5E862BD}"/>
              </a:ext>
            </a:extLst>
          </p:cNvPr>
          <p:cNvSpPr txBox="1"/>
          <p:nvPr/>
        </p:nvSpPr>
        <p:spPr>
          <a:xfrm>
            <a:off x="1097280" y="723097"/>
            <a:ext cx="668274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fa-IR" sz="1600" b="1" dirty="0">
                <a:solidFill>
                  <a:srgbClr val="0B4D0B"/>
                </a:solidFill>
                <a:cs typeface="B Zar" panose="00000400000000000000" pitchFamily="2" charset="-78"/>
              </a:rPr>
              <a:t>فروت ست (شروع فرایند بیداری):</a:t>
            </a:r>
          </a:p>
          <a:p>
            <a:pPr algn="ctr" rtl="1"/>
            <a:endParaRPr lang="fa-IR" sz="1600" dirty="0">
              <a:cs typeface="B Zar" panose="00000400000000000000" pitchFamily="2" charset="-78"/>
            </a:endParaRPr>
          </a:p>
          <a:p>
            <a:pPr marL="285750" indent="-285750" algn="r" rtl="1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fa-IR" sz="1600" dirty="0">
                <a:cs typeface="B Zar" panose="00000400000000000000" pitchFamily="2" charset="-78"/>
              </a:rPr>
              <a:t>تا زمانی که فلس‌ها بسته‌اند، تحمل جوانه‌ها به تنش‌های محیطی بالاست؛ به محض نمایان شدن گل‌ها یا به اصطلاح فروت ست، این تحمل جای خود را به حساسیت داده و با باز شدن کامل گل‌ها این حساسیت به اوج خود می‌رسد به طوری که </a:t>
            </a:r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دماهای پایین‌تر از 2 درجه </a:t>
            </a:r>
            <a:r>
              <a:rPr lang="fa-IR" sz="1600" dirty="0">
                <a:cs typeface="B Zar" panose="00000400000000000000" pitchFamily="2" charset="-78"/>
              </a:rPr>
              <a:t>موجب سرمازدگی و </a:t>
            </a:r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دماهای بالای ۲۷ درجه </a:t>
            </a:r>
            <a:r>
              <a:rPr lang="fa-IR" sz="1600" dirty="0">
                <a:cs typeface="B Zar" panose="00000400000000000000" pitchFamily="2" charset="-78"/>
              </a:rPr>
              <a:t>موجب گرمازدگی گل‌ها و خسارت به محصول می‌شوند.</a:t>
            </a:r>
          </a:p>
          <a:p>
            <a:pPr marL="285750" indent="-285750" algn="r" rtl="1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q"/>
            </a:pPr>
            <a:endParaRPr lang="fa-IR" sz="1600" dirty="0">
              <a:cs typeface="B Zar" panose="00000400000000000000" pitchFamily="2" charset="-78"/>
            </a:endParaRPr>
          </a:p>
          <a:p>
            <a:pPr marL="285750" indent="-285750" algn="r" rtl="1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حساسیت</a:t>
            </a:r>
            <a:r>
              <a:rPr lang="fa-IR" sz="1600" dirty="0">
                <a:cs typeface="B Zar" panose="00000400000000000000" pitchFamily="2" charset="-78"/>
              </a:rPr>
              <a:t> گل‌ها در ارقام اکبری و احمد آقایی نسبت به سایر ارقام شدیدتر است.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E0E4E29-0823-467A-BA28-E5C245D8BD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5248" y="2888741"/>
            <a:ext cx="4081272" cy="16688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405367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C432DBC5-C461-4F17-9008-0ADCE5E862BD}"/>
              </a:ext>
            </a:extLst>
          </p:cNvPr>
          <p:cNvSpPr txBox="1"/>
          <p:nvPr/>
        </p:nvSpPr>
        <p:spPr>
          <a:xfrm>
            <a:off x="1097280" y="723097"/>
            <a:ext cx="668274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fa-IR" sz="1600" b="1" dirty="0">
                <a:solidFill>
                  <a:srgbClr val="0B4D0B"/>
                </a:solidFill>
                <a:cs typeface="B Zar" panose="00000400000000000000" pitchFamily="2" charset="-78"/>
              </a:rPr>
              <a:t>فروت ست (شروع فرایند بیداری):</a:t>
            </a:r>
          </a:p>
          <a:p>
            <a:pPr algn="ctr" rtl="1"/>
            <a:endParaRPr lang="fa-IR" sz="1600" dirty="0">
              <a:cs typeface="B Zar" panose="00000400000000000000" pitchFamily="2" charset="-78"/>
            </a:endParaRPr>
          </a:p>
          <a:p>
            <a:pPr marL="285750" indent="-285750" algn="r" rtl="1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آفت سر خرطومی </a:t>
            </a:r>
            <a:r>
              <a:rPr lang="fa-IR" sz="1600" dirty="0">
                <a:cs typeface="B Zar" panose="00000400000000000000" pitchFamily="2" charset="-78"/>
              </a:rPr>
              <a:t>در اوایل باز شدن جوانه‌های گل هم باعث خسارت قابل توجهی می‌شود.</a:t>
            </a:r>
          </a:p>
          <a:p>
            <a:pPr marL="285750" indent="-285750" algn="r" rtl="1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q"/>
            </a:pPr>
            <a:endParaRPr lang="fa-IR" sz="1600" dirty="0">
              <a:cs typeface="B Zar" panose="00000400000000000000" pitchFamily="2" charset="-78"/>
            </a:endParaRPr>
          </a:p>
          <a:p>
            <a:pPr marL="285750" indent="-285750" algn="r" rtl="1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q"/>
            </a:pPr>
            <a:r>
              <a:rPr lang="fa-IR" sz="1600" dirty="0">
                <a:cs typeface="B Zar" panose="00000400000000000000" pitchFamily="2" charset="-78"/>
              </a:rPr>
              <a:t>زمانی که گل‌ها باز می‌شوند نیازشان به عناصر غذایی به ویژه </a:t>
            </a:r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نیتروژن</a:t>
            </a:r>
            <a:r>
              <a:rPr lang="fa-IR" sz="1600" dirty="0">
                <a:cs typeface="B Zar" panose="00000400000000000000" pitchFamily="2" charset="-78"/>
              </a:rPr>
              <a:t>، </a:t>
            </a:r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روی</a:t>
            </a:r>
            <a:r>
              <a:rPr lang="fa-IR" sz="1600" dirty="0">
                <a:cs typeface="B Zar" panose="00000400000000000000" pitchFamily="2" charset="-78"/>
              </a:rPr>
              <a:t>، </a:t>
            </a:r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بُر</a:t>
            </a:r>
            <a:r>
              <a:rPr lang="fa-IR" sz="1600" dirty="0">
                <a:cs typeface="B Zar" panose="00000400000000000000" pitchFamily="2" charset="-78"/>
              </a:rPr>
              <a:t>، </a:t>
            </a:r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منگنز</a:t>
            </a:r>
            <a:r>
              <a:rPr lang="fa-IR" sz="1600" dirty="0">
                <a:cs typeface="B Zar" panose="00000400000000000000" pitchFamily="2" charset="-78"/>
              </a:rPr>
              <a:t> به حداکثر خود می‌رسد و کمبود آن‌ها در فرایند گرده‌افشانی اختلال ایجاد می‌کند که باعث کاهش تعداد دانه و افزایش میوه‌های </a:t>
            </a:r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پارتنوکارپ</a:t>
            </a:r>
            <a:r>
              <a:rPr lang="fa-IR" sz="1600" dirty="0">
                <a:cs typeface="B Zar" panose="00000400000000000000" pitchFamily="2" charset="-78"/>
              </a:rPr>
              <a:t> یا </a:t>
            </a:r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پوک</a:t>
            </a:r>
            <a:r>
              <a:rPr lang="fa-IR" sz="1600" dirty="0">
                <a:cs typeface="B Zar" panose="00000400000000000000" pitchFamily="2" charset="-78"/>
              </a:rPr>
              <a:t> می‌شود، در نتیجه علاوه بر تغذیه مناسب زمستانه و استفاده از </a:t>
            </a:r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کودهای استارتر محلول‌پاشی ترکیببات فروتست</a:t>
            </a:r>
            <a:r>
              <a:rPr lang="fa-IR" sz="1600" dirty="0">
                <a:cs typeface="B Zar" panose="00000400000000000000" pitchFamily="2" charset="-78"/>
              </a:rPr>
              <a:t> به همراه اسیدهای آمینه کمک شایانی به انجام بهتر فرایند گل و میوه آوری درختان پسته می‌کند.</a:t>
            </a:r>
            <a:endParaRPr lang="fa-IR" sz="1050" dirty="0">
              <a:cs typeface="B Zar" panose="00000400000000000000" pitchFamily="2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E0EB54-C9DD-4EE6-9965-3004D7844F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2458" y="2849879"/>
            <a:ext cx="2304744" cy="17516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427B499-965E-4AEC-9462-FB0B043355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007708" y="2329991"/>
            <a:ext cx="1546862" cy="29524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332177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C432DBC5-C461-4F17-9008-0ADCE5E862BD}"/>
              </a:ext>
            </a:extLst>
          </p:cNvPr>
          <p:cNvSpPr txBox="1"/>
          <p:nvPr/>
        </p:nvSpPr>
        <p:spPr>
          <a:xfrm>
            <a:off x="1097280" y="723097"/>
            <a:ext cx="668274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fa-IR" sz="1600" b="1" dirty="0">
                <a:solidFill>
                  <a:srgbClr val="0B4D0B"/>
                </a:solidFill>
                <a:cs typeface="B Zar" panose="00000400000000000000" pitchFamily="2" charset="-78"/>
              </a:rPr>
              <a:t>گرده افشانی و تشکیل میوه:</a:t>
            </a:r>
          </a:p>
          <a:p>
            <a:pPr algn="ctr" rtl="1"/>
            <a:endParaRPr lang="fa-IR" sz="1600" b="1" dirty="0">
              <a:solidFill>
                <a:srgbClr val="0B4D0B"/>
              </a:solidFill>
              <a:cs typeface="B Zar" panose="00000400000000000000" pitchFamily="2" charset="-78"/>
            </a:endParaRPr>
          </a:p>
          <a:p>
            <a:pPr algn="ctr" rtl="1"/>
            <a:r>
              <a:rPr lang="fa-IR" sz="1600" dirty="0">
                <a:cs typeface="B Zar" panose="00000400000000000000" pitchFamily="2" charset="-78"/>
              </a:rPr>
              <a:t>با آشکار شدن کلاله گل‌های ماده که سه شاخه‌ای و سبز رنگ است دوره پذیرش دانه گرده و فرایند گرده افشانی آغاز می‌گردد.</a:t>
            </a:r>
          </a:p>
          <a:p>
            <a:pPr algn="ctr" rtl="1"/>
            <a:r>
              <a:rPr lang="fa-IR" sz="1600" dirty="0">
                <a:cs typeface="B Zar" panose="00000400000000000000" pitchFamily="2" charset="-78"/>
              </a:rPr>
              <a:t>دانه‌های گرده با کمک باد از درختان نر بر روی کلاله مرطوب و چسبناک گل‌های درختان ماده انتقال داده می‌شوند و شروع به جوانه زنی می‌کند.</a:t>
            </a:r>
          </a:p>
          <a:p>
            <a:pPr algn="ctr" rtl="1"/>
            <a:r>
              <a:rPr lang="fa-IR" sz="1600" dirty="0">
                <a:cs typeface="B Zar" panose="00000400000000000000" pitchFamily="2" charset="-78"/>
              </a:rPr>
              <a:t>وجود تعداد کافی از درختان نر در سطح باغ برای گرده افشانی </a:t>
            </a:r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ضروری</a:t>
            </a:r>
            <a:r>
              <a:rPr lang="fa-IR" sz="1600" dirty="0">
                <a:cs typeface="B Zar" panose="00000400000000000000" pitchFamily="2" charset="-78"/>
              </a:rPr>
              <a:t> است.</a:t>
            </a:r>
          </a:p>
          <a:p>
            <a:pPr algn="ctr" rtl="1"/>
            <a:r>
              <a:rPr lang="fa-IR" sz="1600" dirty="0">
                <a:cs typeface="B Zar" panose="00000400000000000000" pitchFamily="2" charset="-78"/>
              </a:rPr>
              <a:t>فاصله هر درخت ماده با درخت نر بیشتر از </a:t>
            </a:r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۲۰ متر </a:t>
            </a:r>
            <a:r>
              <a:rPr lang="fa-IR" sz="1600" dirty="0">
                <a:cs typeface="B Zar" panose="00000400000000000000" pitchFamily="2" charset="-78"/>
              </a:rPr>
              <a:t>نباشد و تا </a:t>
            </a:r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۴۰ متر </a:t>
            </a:r>
            <a:r>
              <a:rPr lang="fa-IR" sz="1600" dirty="0">
                <a:cs typeface="B Zar" panose="00000400000000000000" pitchFamily="2" charset="-78"/>
              </a:rPr>
              <a:t>قابل قبول است.</a:t>
            </a:r>
          </a:p>
          <a:p>
            <a:pPr algn="ctr" rtl="1"/>
            <a:r>
              <a:rPr lang="fa-IR" sz="1600" dirty="0">
                <a:cs typeface="B Zar" panose="00000400000000000000" pitchFamily="2" charset="-78"/>
              </a:rPr>
              <a:t>گل‌های ماده حساسیت بیشتری به </a:t>
            </a:r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سرما</a:t>
            </a:r>
            <a:r>
              <a:rPr lang="fa-IR" sz="1600" dirty="0">
                <a:cs typeface="B Zar" panose="00000400000000000000" pitchFamily="2" charset="-78"/>
              </a:rPr>
              <a:t> و دانه‌های گرده حساسیت بیشتری به </a:t>
            </a:r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گرما</a:t>
            </a:r>
            <a:r>
              <a:rPr lang="fa-IR" sz="1600" dirty="0">
                <a:cs typeface="B Zar" panose="00000400000000000000" pitchFamily="2" charset="-78"/>
              </a:rPr>
              <a:t> دارند.</a:t>
            </a:r>
          </a:p>
          <a:p>
            <a:pPr algn="ctr" rtl="1"/>
            <a:r>
              <a:rPr lang="fa-IR" sz="1600" dirty="0">
                <a:cs typeface="B Zar" panose="00000400000000000000" pitchFamily="2" charset="-78"/>
              </a:rPr>
              <a:t>بعد از گرده افشانی دیواره تخمدان شروع به رشد و میوه تشکیل می‌شود که باغداران به این </a:t>
            </a:r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مرحله</a:t>
            </a:r>
            <a:r>
              <a:rPr lang="fa-IR" sz="1600" dirty="0">
                <a:cs typeface="B Zar" panose="00000400000000000000" pitchFamily="2" charset="-78"/>
              </a:rPr>
              <a:t> </a:t>
            </a:r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ارزنی</a:t>
            </a:r>
            <a:r>
              <a:rPr lang="fa-IR" sz="1600" dirty="0">
                <a:cs typeface="B Zar" panose="00000400000000000000" pitchFamily="2" charset="-78"/>
              </a:rPr>
              <a:t> می‌گویند.</a:t>
            </a:r>
          </a:p>
          <a:p>
            <a:pPr algn="ctr" rtl="1"/>
            <a:r>
              <a:rPr lang="fa-IR" sz="1600" dirty="0">
                <a:cs typeface="B Zar" panose="00000400000000000000" pitchFamily="2" charset="-78"/>
              </a:rPr>
              <a:t>با این وجود درصد کمی از جوانه‌های تلقیح نشده همچنان به رشد خود ادامه داده و میوه‌های پوک را تشکیل می‌دهند که اکثراً تا پایان دوره رشد خود روی درخت باقی می‌مانند </a:t>
            </a:r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و باعث هدر رفت مواد غذایی و انرژی از گیاه می‌شوند</a:t>
            </a:r>
            <a:r>
              <a:rPr lang="fa-IR" sz="1600" dirty="0">
                <a:solidFill>
                  <a:schemeClr val="accent6">
                    <a:lumMod val="50000"/>
                  </a:schemeClr>
                </a:solidFill>
                <a:cs typeface="B Zar" panose="00000400000000000000" pitchFamily="2" charset="-78"/>
              </a:rPr>
              <a:t>.</a:t>
            </a:r>
            <a:endParaRPr lang="fa-IR" sz="900" dirty="0">
              <a:solidFill>
                <a:schemeClr val="accent6">
                  <a:lumMod val="50000"/>
                </a:schemeClr>
              </a:solidFill>
              <a:cs typeface="B Zar" panose="00000400000000000000" pitchFamily="2" charset="-7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04802D-A343-4DCE-AD82-973043F8A4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270885" y="1188720"/>
            <a:ext cx="3141346" cy="29870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3EA39FB-FEAE-4026-85AC-9642DBDFAF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1160" y="1222766"/>
            <a:ext cx="3459914" cy="29834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692242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C432DBC5-C461-4F17-9008-0ADCE5E862BD}"/>
              </a:ext>
            </a:extLst>
          </p:cNvPr>
          <p:cNvSpPr txBox="1"/>
          <p:nvPr/>
        </p:nvSpPr>
        <p:spPr>
          <a:xfrm>
            <a:off x="1097280" y="723097"/>
            <a:ext cx="668274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fa-IR" sz="1600" b="1" dirty="0">
                <a:solidFill>
                  <a:srgbClr val="0B4D0B"/>
                </a:solidFill>
                <a:cs typeface="B Zar" panose="00000400000000000000" pitchFamily="2" charset="-78"/>
              </a:rPr>
              <a:t>گرده افشانی و تشکیل میوه:</a:t>
            </a:r>
          </a:p>
          <a:p>
            <a:pPr algn="ctr" rtl="1"/>
            <a:endParaRPr lang="fa-IR" sz="1600" b="1" dirty="0">
              <a:solidFill>
                <a:srgbClr val="0B4D0B"/>
              </a:solidFill>
              <a:cs typeface="B Zar" panose="00000400000000000000" pitchFamily="2" charset="-78"/>
            </a:endParaRPr>
          </a:p>
          <a:p>
            <a:pPr algn="ctr" rtl="1"/>
            <a:r>
              <a:rPr lang="fa-IR" sz="1600" dirty="0">
                <a:cs typeface="B Zar" panose="00000400000000000000" pitchFamily="2" charset="-78"/>
              </a:rPr>
              <a:t>با آشکار شدن کلاله گل‌های ماده که سه شاخه‌ای و سبز رنگ است دوره پذیرش دانه گرده و فرایند گرده افشانی آغاز می‌گردد.</a:t>
            </a:r>
          </a:p>
          <a:p>
            <a:pPr algn="ctr" rtl="1"/>
            <a:r>
              <a:rPr lang="fa-IR" sz="1600" dirty="0">
                <a:cs typeface="B Zar" panose="00000400000000000000" pitchFamily="2" charset="-78"/>
              </a:rPr>
              <a:t>دانه‌های گرده با کمک باد از درختان نر بر روی کلاله مرطوب و چسبناک گل‌های درختان ماده انتقال داده می‌شوند و شروع به جوانه زنی می‌کند.</a:t>
            </a:r>
          </a:p>
          <a:p>
            <a:pPr algn="ctr" rtl="1"/>
            <a:r>
              <a:rPr lang="fa-IR" sz="1600" dirty="0">
                <a:cs typeface="B Zar" panose="00000400000000000000" pitchFamily="2" charset="-78"/>
              </a:rPr>
              <a:t>وجود تعداد کافی از درختان در سطح باغ برای گرده افشانی </a:t>
            </a:r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ضروری</a:t>
            </a:r>
            <a:r>
              <a:rPr lang="fa-IR" sz="1600" dirty="0">
                <a:cs typeface="B Zar" panose="00000400000000000000" pitchFamily="2" charset="-78"/>
              </a:rPr>
              <a:t> است.</a:t>
            </a:r>
          </a:p>
          <a:p>
            <a:pPr algn="ctr" rtl="1"/>
            <a:r>
              <a:rPr lang="fa-IR" sz="1600" dirty="0">
                <a:cs typeface="B Zar" panose="00000400000000000000" pitchFamily="2" charset="-78"/>
              </a:rPr>
              <a:t>فاصله هر درخت ماده با درخت نر بیشتر از </a:t>
            </a:r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۲۰ متر </a:t>
            </a:r>
            <a:r>
              <a:rPr lang="fa-IR" sz="1600" dirty="0">
                <a:cs typeface="B Zar" panose="00000400000000000000" pitchFamily="2" charset="-78"/>
              </a:rPr>
              <a:t>نباشد و تا </a:t>
            </a:r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۴۰ متر </a:t>
            </a:r>
            <a:r>
              <a:rPr lang="fa-IR" sz="1600" dirty="0">
                <a:cs typeface="B Zar" panose="00000400000000000000" pitchFamily="2" charset="-78"/>
              </a:rPr>
              <a:t>قابل قبول است.</a:t>
            </a:r>
          </a:p>
          <a:p>
            <a:pPr algn="ctr" rtl="1"/>
            <a:r>
              <a:rPr lang="fa-IR" sz="1600" dirty="0">
                <a:cs typeface="B Zar" panose="00000400000000000000" pitchFamily="2" charset="-78"/>
              </a:rPr>
              <a:t>گل‌های ماده حساسیت بیشتری به </a:t>
            </a:r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سرما</a:t>
            </a:r>
            <a:r>
              <a:rPr lang="fa-IR" sz="1600" dirty="0">
                <a:cs typeface="B Zar" panose="00000400000000000000" pitchFamily="2" charset="-78"/>
              </a:rPr>
              <a:t> و دانه‌های گرده حساسیت بیشتری به </a:t>
            </a:r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گرما</a:t>
            </a:r>
            <a:r>
              <a:rPr lang="fa-IR" sz="1600" dirty="0">
                <a:cs typeface="B Zar" panose="00000400000000000000" pitchFamily="2" charset="-78"/>
              </a:rPr>
              <a:t> دارند.</a:t>
            </a:r>
          </a:p>
          <a:p>
            <a:pPr algn="ctr" rtl="1"/>
            <a:r>
              <a:rPr lang="fa-IR" sz="1600" dirty="0">
                <a:cs typeface="B Zar" panose="00000400000000000000" pitchFamily="2" charset="-78"/>
              </a:rPr>
              <a:t>بعد از گرده افشانی دیواره تخمدان شروع به رشد و میوه تشکیل می‌شود که باغداران به این </a:t>
            </a:r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مرحله</a:t>
            </a:r>
            <a:r>
              <a:rPr lang="fa-IR" sz="1600" dirty="0">
                <a:cs typeface="B Zar" panose="00000400000000000000" pitchFamily="2" charset="-78"/>
              </a:rPr>
              <a:t> </a:t>
            </a:r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ارزنی</a:t>
            </a:r>
            <a:r>
              <a:rPr lang="fa-IR" sz="1600" dirty="0">
                <a:cs typeface="B Zar" panose="00000400000000000000" pitchFamily="2" charset="-78"/>
              </a:rPr>
              <a:t> می‌گویند.</a:t>
            </a:r>
          </a:p>
          <a:p>
            <a:pPr algn="ctr" rtl="1"/>
            <a:r>
              <a:rPr lang="fa-IR" sz="1600" dirty="0">
                <a:cs typeface="B Zar" panose="00000400000000000000" pitchFamily="2" charset="-78"/>
              </a:rPr>
              <a:t>با این وجود درصد کمی از جوانه‌های تلخی نشده همچنان به رشد خود ادامه داده و میوه‌های پوک را تشکیل می‌دهند که اکثراً تا پایان دوره رشد خود روی درخت باقی می‌مانند </a:t>
            </a:r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و باعث هدر رفت مواد غذایی و انرژی از گیاه می‌شوند</a:t>
            </a:r>
            <a:r>
              <a:rPr lang="fa-IR" sz="1600" dirty="0">
                <a:solidFill>
                  <a:schemeClr val="accent6">
                    <a:lumMod val="50000"/>
                  </a:schemeClr>
                </a:solidFill>
                <a:cs typeface="B Zar" panose="00000400000000000000" pitchFamily="2" charset="-78"/>
              </a:rPr>
              <a:t>.</a:t>
            </a:r>
            <a:endParaRPr lang="fa-IR" sz="900" dirty="0">
              <a:solidFill>
                <a:schemeClr val="accent6">
                  <a:lumMod val="50000"/>
                </a:schemeClr>
              </a:solidFill>
              <a:cs typeface="B Zar" panose="00000400000000000000" pitchFamily="2" charset="-7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04802D-A343-4DCE-AD82-973043F8A4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5860" y="1226820"/>
            <a:ext cx="3169921" cy="29870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3EA39FB-FEAE-4026-85AC-9642DBDFAF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7220" y="1230386"/>
            <a:ext cx="3459914" cy="29834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8939369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C432DBC5-C461-4F17-9008-0ADCE5E862BD}"/>
              </a:ext>
            </a:extLst>
          </p:cNvPr>
          <p:cNvSpPr txBox="1"/>
          <p:nvPr/>
        </p:nvSpPr>
        <p:spPr>
          <a:xfrm>
            <a:off x="1097280" y="723097"/>
            <a:ext cx="6682740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fa-IR" sz="1600" b="1" dirty="0">
                <a:solidFill>
                  <a:schemeClr val="accent6">
                    <a:lumMod val="50000"/>
                  </a:schemeClr>
                </a:solidFill>
                <a:cs typeface="B Zar" panose="00000400000000000000" pitchFamily="2" charset="-78"/>
              </a:rPr>
              <a:t>جوشش شیره ناشی از تغذیه سنک ها از جوانه‌های گل:</a:t>
            </a:r>
          </a:p>
          <a:p>
            <a:pPr algn="ctr" rtl="1"/>
            <a:endParaRPr lang="fa-IR" sz="1600" dirty="0">
              <a:cs typeface="B Zar" panose="00000400000000000000" pitchFamily="2" charset="-78"/>
            </a:endParaRPr>
          </a:p>
          <a:p>
            <a:pPr marL="285750" indent="-285750" algn="r" rtl="1"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fa-IR" sz="1600" dirty="0">
                <a:cs typeface="B Zar" panose="00000400000000000000" pitchFamily="2" charset="-78"/>
              </a:rPr>
              <a:t>حساسیت میوه‌ها نسبت به گل‌ها به شرایط نامساعد اقلیمی </a:t>
            </a:r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کمتر</a:t>
            </a:r>
            <a:r>
              <a:rPr lang="fa-IR" sz="1600" dirty="0">
                <a:cs typeface="B Zar" panose="00000400000000000000" pitchFamily="2" charset="-78"/>
              </a:rPr>
              <a:t> است.</a:t>
            </a:r>
          </a:p>
          <a:p>
            <a:pPr marL="285750" indent="-285750" algn="r" rtl="1"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fa-IR" sz="1600" dirty="0">
                <a:cs typeface="B Zar" panose="00000400000000000000" pitchFamily="2" charset="-78"/>
              </a:rPr>
              <a:t>در مرحله ارزنی باغداران باید به </a:t>
            </a:r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کنترل آفت سنک</a:t>
            </a:r>
            <a:r>
              <a:rPr lang="fa-IR" sz="1600" dirty="0">
                <a:cs typeface="B Zar" panose="00000400000000000000" pitchFamily="2" charset="-78"/>
              </a:rPr>
              <a:t> توجه ویژه‌ای داشته باشند.</a:t>
            </a:r>
          </a:p>
          <a:p>
            <a:pPr marL="285750" indent="-285750" algn="r" rtl="1"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fa-IR" sz="1600" dirty="0">
                <a:cs typeface="B Zar" panose="00000400000000000000" pitchFamily="2" charset="-78"/>
              </a:rPr>
              <a:t>جمعیت بالای سنک‌ها می‌تواند بخش قابل توجهی از محصول را نابود گرداند.</a:t>
            </a:r>
          </a:p>
          <a:p>
            <a:pPr marL="285750" indent="-285750" algn="r" rtl="1"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fa-IR" sz="1600" dirty="0">
                <a:cs typeface="B Zar" panose="00000400000000000000" pitchFamily="2" charset="-78"/>
              </a:rPr>
              <a:t>جمعیت آفاتی همچون </a:t>
            </a:r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زنبورهای مغزخوار</a:t>
            </a:r>
            <a:r>
              <a:rPr lang="fa-IR" sz="1600" dirty="0">
                <a:cs typeface="B Zar" panose="00000400000000000000" pitchFamily="2" charset="-78"/>
              </a:rPr>
              <a:t>، </a:t>
            </a:r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پروانه‌های میوه‌خوار</a:t>
            </a:r>
            <a:r>
              <a:rPr lang="fa-IR" sz="1600" dirty="0">
                <a:cs typeface="B Zar" panose="00000400000000000000" pitchFamily="2" charset="-78"/>
              </a:rPr>
              <a:t> و </a:t>
            </a:r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هلیوتیس</a:t>
            </a:r>
            <a:r>
              <a:rPr lang="fa-IR" sz="1600" dirty="0">
                <a:cs typeface="B Zar" panose="00000400000000000000" pitchFamily="2" charset="-78"/>
              </a:rPr>
              <a:t> نیز می‌باید در اول فصل به خوبی رصد و کنترل گردد.</a:t>
            </a:r>
          </a:p>
          <a:p>
            <a:pPr marL="285750" indent="-285750" algn="r" rtl="1"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fa-IR" sz="1600" dirty="0">
                <a:cs typeface="B Zar" panose="00000400000000000000" pitchFamily="2" charset="-78"/>
              </a:rPr>
              <a:t>با افزایش اندازه دانه‌ها کم کم خسارت سنک‌ها کاهش یافته و در ادامه </a:t>
            </a:r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عارضه لکه پوست و استخوانی </a:t>
            </a:r>
            <a:r>
              <a:rPr lang="fa-IR" sz="1600" dirty="0">
                <a:cs typeface="B Zar" panose="00000400000000000000" pitchFamily="2" charset="-78"/>
              </a:rPr>
              <a:t>در صورت مهیا بودن شرایط خود را نمایان می‌گرداند. رطوبت ناشی از بارندگی و محلول‌پاشی و همچنین آبیاری در این مرحله می‌تواند سبب </a:t>
            </a:r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تشدید</a:t>
            </a:r>
            <a:r>
              <a:rPr lang="fa-IR" sz="1600" dirty="0">
                <a:cs typeface="B Zar" panose="00000400000000000000" pitchFamily="2" charset="-78"/>
              </a:rPr>
              <a:t> این عارضه فیزیولوژیکی حاصل از کمبود کلسیم گردد. با رشد و افزایش اندازه میوه و استحکام پوست استخوانی خسارت این عارضه نیز </a:t>
            </a:r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کاهش</a:t>
            </a:r>
            <a:r>
              <a:rPr lang="fa-IR" sz="1600" dirty="0">
                <a:cs typeface="B Zar" panose="00000400000000000000" pitchFamily="2" charset="-78"/>
              </a:rPr>
              <a:t> می‌یابد.</a:t>
            </a:r>
            <a:endParaRPr lang="fa-IR" sz="700" dirty="0">
              <a:solidFill>
                <a:schemeClr val="accent6">
                  <a:lumMod val="50000"/>
                </a:schemeClr>
              </a:solidFill>
              <a:cs typeface="B Zar" panose="00000400000000000000" pitchFamily="2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E18EF8-F267-4941-826F-4DEE0FE882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3892" y="3608070"/>
            <a:ext cx="1404332" cy="9105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FC3E117-B0E2-4DEB-8C17-80698FCA32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6640" y="3611880"/>
            <a:ext cx="1440180" cy="9220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1766220-B0BC-4604-B287-9B624B8989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1152" y="3619500"/>
            <a:ext cx="1438708" cy="9220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192911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C432DBC5-C461-4F17-9008-0ADCE5E862BD}"/>
              </a:ext>
            </a:extLst>
          </p:cNvPr>
          <p:cNvSpPr txBox="1"/>
          <p:nvPr/>
        </p:nvSpPr>
        <p:spPr>
          <a:xfrm>
            <a:off x="1097280" y="723097"/>
            <a:ext cx="6682740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fa-IR" sz="1600" b="1" dirty="0">
                <a:solidFill>
                  <a:schemeClr val="accent6">
                    <a:lumMod val="50000"/>
                  </a:schemeClr>
                </a:solidFill>
                <a:cs typeface="B Zar" panose="00000400000000000000" pitchFamily="2" charset="-78"/>
              </a:rPr>
              <a:t>جوشش شیره ناشی از تغذیه سنک ها از جوانه‌های گل:</a:t>
            </a:r>
          </a:p>
          <a:p>
            <a:pPr algn="ctr" rtl="1"/>
            <a:endParaRPr lang="fa-IR" sz="1600" dirty="0">
              <a:cs typeface="B Zar" panose="00000400000000000000" pitchFamily="2" charset="-78"/>
            </a:endParaRPr>
          </a:p>
          <a:p>
            <a:pPr marL="285750" indent="-285750" algn="r" rtl="1"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fa-IR" sz="1600" dirty="0">
                <a:cs typeface="B Zar" panose="00000400000000000000" pitchFamily="2" charset="-78"/>
              </a:rPr>
              <a:t>حساسیت میوه‌ها نسبت به گل‌ها به شرایط نامساعد اقلیمی </a:t>
            </a:r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کمتر</a:t>
            </a:r>
            <a:r>
              <a:rPr lang="fa-IR" sz="1600" dirty="0">
                <a:cs typeface="B Zar" panose="00000400000000000000" pitchFamily="2" charset="-78"/>
              </a:rPr>
              <a:t> است.</a:t>
            </a:r>
          </a:p>
          <a:p>
            <a:pPr marL="285750" indent="-285750" algn="r" rtl="1"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fa-IR" sz="1600" dirty="0">
                <a:cs typeface="B Zar" panose="00000400000000000000" pitchFamily="2" charset="-78"/>
              </a:rPr>
              <a:t>در مرحله ارزنی باغداران باید به </a:t>
            </a:r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کنترل آفت سنک</a:t>
            </a:r>
            <a:r>
              <a:rPr lang="fa-IR" sz="1600" dirty="0">
                <a:cs typeface="B Zar" panose="00000400000000000000" pitchFamily="2" charset="-78"/>
              </a:rPr>
              <a:t> توجه ویژه‌ای داشته باشند.</a:t>
            </a:r>
          </a:p>
          <a:p>
            <a:pPr marL="285750" indent="-285750" algn="r" rtl="1"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fa-IR" sz="1600" dirty="0">
                <a:cs typeface="B Zar" panose="00000400000000000000" pitchFamily="2" charset="-78"/>
              </a:rPr>
              <a:t>جمعیت بالای سنک‌ها می‌تواند بخش قابل توجهی از محصول را نابود گرداند.</a:t>
            </a:r>
          </a:p>
          <a:p>
            <a:pPr marL="285750" indent="-285750" algn="r" rtl="1"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fa-IR" sz="1600" dirty="0">
                <a:cs typeface="B Zar" panose="00000400000000000000" pitchFamily="2" charset="-78"/>
              </a:rPr>
              <a:t>جمعیت آفاتی همچون </a:t>
            </a:r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زنبورهای مغزخوار</a:t>
            </a:r>
            <a:r>
              <a:rPr lang="fa-IR" sz="1600" dirty="0">
                <a:cs typeface="B Zar" panose="00000400000000000000" pitchFamily="2" charset="-78"/>
              </a:rPr>
              <a:t>، </a:t>
            </a:r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پروانه‌های میوه‌خوار</a:t>
            </a:r>
            <a:r>
              <a:rPr lang="fa-IR" sz="1600" dirty="0">
                <a:cs typeface="B Zar" panose="00000400000000000000" pitchFamily="2" charset="-78"/>
              </a:rPr>
              <a:t> و </a:t>
            </a:r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هلیوتیس</a:t>
            </a:r>
            <a:r>
              <a:rPr lang="fa-IR" sz="1600" dirty="0">
                <a:cs typeface="B Zar" panose="00000400000000000000" pitchFamily="2" charset="-78"/>
              </a:rPr>
              <a:t> نیز می‌باید در اول فصل به خوبی رصد و کنترل گردد.</a:t>
            </a:r>
          </a:p>
          <a:p>
            <a:pPr marL="285750" indent="-285750" algn="r" rtl="1">
              <a:buClr>
                <a:schemeClr val="accent6">
                  <a:lumMod val="60000"/>
                  <a:lumOff val="40000"/>
                </a:schemeClr>
              </a:buClr>
              <a:buFont typeface="Wingdings" panose="05000000000000000000" pitchFamily="2" charset="2"/>
              <a:buChar char="§"/>
            </a:pPr>
            <a:r>
              <a:rPr lang="fa-IR" sz="1600" dirty="0">
                <a:cs typeface="B Zar" panose="00000400000000000000" pitchFamily="2" charset="-78"/>
              </a:rPr>
              <a:t>با افزایش اندازه دانه‌ها کم کم خسارت سنگ‌ها کاهش یافته و در ادامه </a:t>
            </a:r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عارضه لکه پوست و استخوانی </a:t>
            </a:r>
            <a:r>
              <a:rPr lang="fa-IR" sz="1600" dirty="0">
                <a:cs typeface="B Zar" panose="00000400000000000000" pitchFamily="2" charset="-78"/>
              </a:rPr>
              <a:t>در صورت مهیا بودن شرایط خود را نمایان می‌گرداند. رطوبت ناشی از بارندگی و محلول‌پاشی و همچنین آبیاری در این مرحله می‌تواند سبب </a:t>
            </a:r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تشدید</a:t>
            </a:r>
            <a:r>
              <a:rPr lang="fa-IR" sz="1600" dirty="0">
                <a:cs typeface="B Zar" panose="00000400000000000000" pitchFamily="2" charset="-78"/>
              </a:rPr>
              <a:t> این عارضه فیزیولوژیکی حاصل از کمبود کلسیم گردد. با رشد و افزایش اندازه میوه و استحکام پوست استخوانی خسارت این عارضه نیز </a:t>
            </a:r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کاهش</a:t>
            </a:r>
            <a:r>
              <a:rPr lang="fa-IR" sz="1600" dirty="0">
                <a:cs typeface="B Zar" panose="00000400000000000000" pitchFamily="2" charset="-78"/>
              </a:rPr>
              <a:t> می‌یابد.</a:t>
            </a:r>
            <a:endParaRPr lang="fa-IR" sz="700" dirty="0">
              <a:solidFill>
                <a:schemeClr val="accent6">
                  <a:lumMod val="50000"/>
                </a:schemeClr>
              </a:solidFill>
              <a:cs typeface="B Zar" panose="00000400000000000000" pitchFamily="2" charset="-7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E18EF8-F267-4941-826F-4DEE0FE882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3892" y="3608070"/>
            <a:ext cx="1404332" cy="9105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1766220-B0BC-4604-B287-9B624B8989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1152" y="3619500"/>
            <a:ext cx="1438708" cy="9220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FC3E117-B0E2-4DEB-8C17-80698FCA32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6820" y="1082040"/>
            <a:ext cx="6172200" cy="34823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8409393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49"/>
          <p:cNvSpPr txBox="1">
            <a:spLocks noGrp="1"/>
          </p:cNvSpPr>
          <p:nvPr>
            <p:ph type="title"/>
          </p:nvPr>
        </p:nvSpPr>
        <p:spPr>
          <a:xfrm>
            <a:off x="1325881" y="2256949"/>
            <a:ext cx="6865620" cy="61579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1">
              <a:spcBef>
                <a:spcPts val="0"/>
              </a:spcBef>
              <a:spcAft>
                <a:spcPts val="0"/>
              </a:spcAft>
              <a:buNone/>
            </a:pPr>
            <a:r>
              <a:rPr lang="fa-IR" sz="2000" b="0" dirty="0">
                <a:solidFill>
                  <a:schemeClr val="bg2">
                    <a:lumMod val="50000"/>
                  </a:schemeClr>
                </a:solidFill>
                <a:latin typeface="Besmellah 1" pitchFamily="2" charset="0"/>
                <a:cs typeface="B Zar" panose="00000400000000000000" pitchFamily="2" charset="-78"/>
              </a:rPr>
              <a:t>دانشکده‌ی کشاورزی</a:t>
            </a:r>
            <a:br>
              <a:rPr lang="fa-IR" sz="2000" b="0" dirty="0">
                <a:solidFill>
                  <a:schemeClr val="bg2">
                    <a:lumMod val="50000"/>
                  </a:schemeClr>
                </a:solidFill>
                <a:latin typeface="Besmellah 1" pitchFamily="2" charset="0"/>
                <a:cs typeface="B Zar" panose="00000400000000000000" pitchFamily="2" charset="-78"/>
              </a:rPr>
            </a:br>
            <a:r>
              <a:rPr lang="fa-IR" sz="1600" b="0" dirty="0">
                <a:solidFill>
                  <a:schemeClr val="bg2">
                    <a:lumMod val="50000"/>
                  </a:schemeClr>
                </a:solidFill>
                <a:latin typeface="Besmellah 1" pitchFamily="2" charset="0"/>
                <a:cs typeface="B Zar" panose="00000400000000000000" pitchFamily="2" charset="-78"/>
              </a:rPr>
              <a:t>گروه علوم و مهندسی خاک</a:t>
            </a:r>
            <a:br>
              <a:rPr lang="fa-IR" sz="2000" b="0" dirty="0">
                <a:solidFill>
                  <a:schemeClr val="bg2">
                    <a:lumMod val="50000"/>
                  </a:schemeClr>
                </a:solidFill>
                <a:latin typeface="Besmellah 1" pitchFamily="2" charset="0"/>
                <a:cs typeface="B Zar" panose="00000400000000000000" pitchFamily="2" charset="-78"/>
              </a:rPr>
            </a:br>
            <a:br>
              <a:rPr lang="fa-IR" sz="2000" b="0" dirty="0">
                <a:solidFill>
                  <a:schemeClr val="bg2">
                    <a:lumMod val="50000"/>
                  </a:schemeClr>
                </a:solidFill>
                <a:latin typeface="Besmellah 1" pitchFamily="2" charset="0"/>
                <a:cs typeface="B Zar" panose="00000400000000000000" pitchFamily="2" charset="-78"/>
              </a:rPr>
            </a:br>
            <a:endParaRPr sz="2000" b="0" dirty="0">
              <a:solidFill>
                <a:schemeClr val="bg2">
                  <a:lumMod val="50000"/>
                </a:schemeClr>
              </a:solidFill>
              <a:latin typeface="Besmellah 1" pitchFamily="2" charset="0"/>
              <a:cs typeface="B Zar" panose="00000400000000000000" pitchFamily="2" charset="-78"/>
            </a:endParaRPr>
          </a:p>
        </p:txBody>
      </p:sp>
      <p:pic>
        <p:nvPicPr>
          <p:cNvPr id="511" name="Google Shape;511;p49"/>
          <p:cNvPicPr preferRelativeResize="0"/>
          <p:nvPr/>
        </p:nvPicPr>
        <p:blipFill rotWithShape="1">
          <a:blip r:embed="rId3">
            <a:alphaModFix/>
          </a:blip>
          <a:srcRect t="16970" r="8892" b="21025"/>
          <a:stretch/>
        </p:blipFill>
        <p:spPr>
          <a:xfrm rot="-5400000">
            <a:off x="665400" y="481373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7E17CE7-613B-40ED-A5AC-1B034BCDA4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4295" y="53341"/>
            <a:ext cx="1729265" cy="214950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33AD3B5-6580-4CCF-9DF4-6C59BAD02B68}"/>
              </a:ext>
            </a:extLst>
          </p:cNvPr>
          <p:cNvSpPr txBox="1"/>
          <p:nvPr/>
        </p:nvSpPr>
        <p:spPr>
          <a:xfrm>
            <a:off x="1318260" y="3382477"/>
            <a:ext cx="686562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a-IR" sz="2000" b="0" dirty="0">
                <a:solidFill>
                  <a:schemeClr val="bg2">
                    <a:lumMod val="50000"/>
                  </a:schemeClr>
                </a:solidFill>
                <a:latin typeface="Besmellah 1" pitchFamily="2" charset="0"/>
                <a:cs typeface="B Zar" panose="00000400000000000000" pitchFamily="2" charset="-78"/>
              </a:rPr>
              <a:t>دانشجو: نگین عبدالله‌زاده</a:t>
            </a:r>
            <a:br>
              <a:rPr lang="fa-IR" sz="2000" b="0" dirty="0">
                <a:solidFill>
                  <a:schemeClr val="bg2">
                    <a:lumMod val="50000"/>
                  </a:schemeClr>
                </a:solidFill>
                <a:latin typeface="Besmellah 1" pitchFamily="2" charset="0"/>
                <a:cs typeface="B Zar" panose="00000400000000000000" pitchFamily="2" charset="-78"/>
              </a:rPr>
            </a:br>
            <a:r>
              <a:rPr lang="fa-IR" sz="2000" b="0" dirty="0">
                <a:solidFill>
                  <a:schemeClr val="bg2">
                    <a:lumMod val="50000"/>
                  </a:schemeClr>
                </a:solidFill>
                <a:latin typeface="Besmellah 1" pitchFamily="2" charset="0"/>
                <a:cs typeface="B Zar" panose="00000400000000000000" pitchFamily="2" charset="-78"/>
              </a:rPr>
              <a:t>استاد: دکتر مظفری</a:t>
            </a:r>
            <a:br>
              <a:rPr lang="fa-IR" sz="2000" b="0" dirty="0">
                <a:solidFill>
                  <a:schemeClr val="bg2">
                    <a:lumMod val="50000"/>
                  </a:schemeClr>
                </a:solidFill>
                <a:latin typeface="Besmellah 1" pitchFamily="2" charset="0"/>
                <a:cs typeface="B Zar" panose="00000400000000000000" pitchFamily="2" charset="-78"/>
              </a:rPr>
            </a:br>
            <a:r>
              <a:rPr lang="fa-IR" sz="2000" b="0" dirty="0">
                <a:solidFill>
                  <a:schemeClr val="bg2">
                    <a:lumMod val="50000"/>
                  </a:schemeClr>
                </a:solidFill>
                <a:latin typeface="Besmellah 1" pitchFamily="2" charset="0"/>
                <a:cs typeface="B Zar" panose="00000400000000000000" pitchFamily="2" charset="-78"/>
              </a:rPr>
              <a:t>ماهنامه‌ی دنیای پسته شماره 89</a:t>
            </a:r>
            <a:br>
              <a:rPr lang="fa-IR" sz="2000" b="0" dirty="0">
                <a:solidFill>
                  <a:schemeClr val="bg2">
                    <a:lumMod val="50000"/>
                  </a:schemeClr>
                </a:solidFill>
                <a:latin typeface="Besmellah 1" pitchFamily="2" charset="0"/>
                <a:cs typeface="B Zar" panose="00000400000000000000" pitchFamily="2" charset="-78"/>
              </a:rPr>
            </a:br>
            <a:r>
              <a:rPr lang="fa-IR" sz="2000" b="0" dirty="0">
                <a:solidFill>
                  <a:schemeClr val="bg2">
                    <a:lumMod val="50000"/>
                  </a:schemeClr>
                </a:solidFill>
                <a:latin typeface="Besmellah 1" pitchFamily="2" charset="0"/>
                <a:cs typeface="B Zar" panose="00000400000000000000" pitchFamily="2" charset="-78"/>
              </a:rPr>
              <a:t>مهرماه 1403</a:t>
            </a:r>
            <a:endParaRPr lang="en-US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343F0C-79C6-4652-9367-DB578FE70654}"/>
              </a:ext>
            </a:extLst>
          </p:cNvPr>
          <p:cNvSpPr txBox="1"/>
          <p:nvPr/>
        </p:nvSpPr>
        <p:spPr>
          <a:xfrm>
            <a:off x="2251710" y="2768382"/>
            <a:ext cx="48691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a-IR" sz="3200" b="0" dirty="0">
                <a:solidFill>
                  <a:schemeClr val="bg2">
                    <a:lumMod val="50000"/>
                  </a:schemeClr>
                </a:solidFill>
                <a:latin typeface="Besmellah 1" pitchFamily="2" charset="0"/>
                <a:cs typeface="B Zar" panose="00000400000000000000" pitchFamily="2" charset="-78"/>
              </a:rPr>
              <a:t>موضوع: مدیریت خوشه درختان پسته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0030268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C432DBC5-C461-4F17-9008-0ADCE5E862BD}"/>
              </a:ext>
            </a:extLst>
          </p:cNvPr>
          <p:cNvSpPr txBox="1"/>
          <p:nvPr/>
        </p:nvSpPr>
        <p:spPr>
          <a:xfrm>
            <a:off x="1097280" y="723097"/>
            <a:ext cx="668274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fa-IR" sz="1600" b="1" dirty="0">
                <a:solidFill>
                  <a:srgbClr val="0B4D0B"/>
                </a:solidFill>
                <a:cs typeface="B Zar" panose="00000400000000000000" pitchFamily="2" charset="-78"/>
              </a:rPr>
              <a:t>تکامل میوه و رسیدگی:</a:t>
            </a:r>
          </a:p>
          <a:p>
            <a:pPr algn="ctr" rtl="1"/>
            <a:endParaRPr lang="fa-IR" sz="1600" b="1" dirty="0">
              <a:solidFill>
                <a:srgbClr val="0B4D0B"/>
              </a:solidFill>
              <a:cs typeface="B Zar" panose="00000400000000000000" pitchFamily="2" charset="-78"/>
            </a:endParaRPr>
          </a:p>
          <a:p>
            <a:pPr marL="285750" indent="-285750" algn="r" rtl="1">
              <a:buFont typeface="Wingdings" panose="05000000000000000000" pitchFamily="2" charset="2"/>
              <a:buChar char="ü"/>
            </a:pPr>
            <a:r>
              <a:rPr lang="fa-IR" sz="1600" dirty="0">
                <a:cs typeface="B Zar" panose="00000400000000000000" pitchFamily="2" charset="-78"/>
              </a:rPr>
              <a:t>تکامل میوه پسته به نوعی است که ابتدا برچه‌های تخمدان شروع به رشد کرده و با تکامل آن‌ها پوست و استخوانی و نرم روی میوه پدیدار شده و کم کم میوه شکل طبیعی خود را به دست می‌آورد.</a:t>
            </a:r>
          </a:p>
          <a:p>
            <a:pPr marL="285750" indent="-285750" algn="r" rtl="1">
              <a:buFont typeface="Wingdings" panose="05000000000000000000" pitchFamily="2" charset="2"/>
              <a:buChar char="ü"/>
            </a:pPr>
            <a:endParaRPr lang="fa-IR" sz="1600" dirty="0">
              <a:cs typeface="B Zar" panose="00000400000000000000" pitchFamily="2" charset="-78"/>
            </a:endParaRPr>
          </a:p>
          <a:p>
            <a:pPr marL="285750" indent="-285750" algn="r" rtl="1">
              <a:buFont typeface="Wingdings" panose="05000000000000000000" pitchFamily="2" charset="2"/>
              <a:buChar char="ü"/>
            </a:pPr>
            <a:r>
              <a:rPr lang="fa-IR" sz="1600" dirty="0">
                <a:cs typeface="B Zar" panose="00000400000000000000" pitchFamily="2" charset="-78"/>
              </a:rPr>
              <a:t>بعد از رشد میوه اندوسپرم یا همان مغز میوه پسته شروع به رشد می‌کند. در حالی که مغز پسته رشد می‌کند تغییراتی در پوست استخوانی به وجود آورده و بافت محل خندانی پسته به حالت اسکلرانشیمی مرده درآمد و انعطاف پذیری خود را از دست می‌دهد و با انباشته شدن مواد غذایی در بافت ذخیره‌ای مغز پسته بزرگتر شده و با فشار به پوست استخوانی پسته حالت خندان می‌گیرد.</a:t>
            </a:r>
          </a:p>
          <a:p>
            <a:pPr marL="285750" indent="-285750" algn="r" rtl="1">
              <a:buFont typeface="Wingdings" panose="05000000000000000000" pitchFamily="2" charset="2"/>
              <a:buChar char="ü"/>
            </a:pPr>
            <a:endParaRPr lang="fa-IR" sz="1600" dirty="0">
              <a:cs typeface="B Zar" panose="00000400000000000000" pitchFamily="2" charset="-78"/>
            </a:endParaRPr>
          </a:p>
          <a:p>
            <a:pPr marL="285750" indent="-285750" algn="r" rtl="1">
              <a:buFont typeface="Wingdings" panose="05000000000000000000" pitchFamily="2" charset="2"/>
              <a:buChar char="ü"/>
            </a:pPr>
            <a:r>
              <a:rPr lang="fa-IR" sz="1600" dirty="0">
                <a:cs typeface="B Zar" panose="00000400000000000000" pitchFamily="2" charset="-78"/>
              </a:rPr>
              <a:t>قسمت عمده‌ای از مغز پسته را چربی‌ها و کربوهیدرات‌ها تشکیل می‌دهند که </a:t>
            </a:r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پتاسیم</a:t>
            </a:r>
            <a:r>
              <a:rPr lang="fa-IR" sz="1600" dirty="0">
                <a:cs typeface="B Zar" panose="00000400000000000000" pitchFamily="2" charset="-78"/>
              </a:rPr>
              <a:t> به عنوان عنصر سازنده این دو گروه از مواد غذایی نقش بیشتری در پر شدن مغز میوه دارد.</a:t>
            </a:r>
          </a:p>
          <a:p>
            <a:pPr marL="285750" indent="-285750" algn="r" rtl="1">
              <a:buFont typeface="Wingdings" panose="05000000000000000000" pitchFamily="2" charset="2"/>
              <a:buChar char="ü"/>
            </a:pPr>
            <a:endParaRPr lang="fa-IR" sz="1600" dirty="0">
              <a:cs typeface="B Zar" panose="00000400000000000000" pitchFamily="2" charset="-78"/>
            </a:endParaRPr>
          </a:p>
          <a:p>
            <a:pPr marL="285750" indent="-285750" algn="r" rtl="1">
              <a:buFont typeface="Wingdings" panose="05000000000000000000" pitchFamily="2" charset="2"/>
              <a:buChar char="ü"/>
            </a:pPr>
            <a:r>
              <a:rPr lang="fa-IR" sz="1600" dirty="0">
                <a:cs typeface="B Zar" panose="00000400000000000000" pitchFamily="2" charset="-78"/>
              </a:rPr>
              <a:t>دو عنصر پرمصرف </a:t>
            </a:r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نیتروژن</a:t>
            </a:r>
            <a:r>
              <a:rPr lang="fa-IR" sz="1600" dirty="0">
                <a:cs typeface="B Zar" panose="00000400000000000000" pitchFamily="2" charset="-78"/>
              </a:rPr>
              <a:t> و </a:t>
            </a:r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فسفر</a:t>
            </a:r>
            <a:r>
              <a:rPr lang="fa-IR" sz="1600" dirty="0">
                <a:cs typeface="B Zar" panose="00000400000000000000" pitchFamily="2" charset="-78"/>
              </a:rPr>
              <a:t> نیز به دلیل نقش در تولید پروتئین‌ها و چرخه انرژی گیاه از اهمیت بالای برخوردارند.</a:t>
            </a:r>
          </a:p>
        </p:txBody>
      </p:sp>
    </p:spTree>
    <p:extLst>
      <p:ext uri="{BB962C8B-B14F-4D97-AF65-F5344CB8AC3E}">
        <p14:creationId xmlns:p14="http://schemas.microsoft.com/office/powerpoint/2010/main" val="15108190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2CD9C8F-5303-44ED-8A1C-5EDD55E0A5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3500" y="1264920"/>
            <a:ext cx="3830320" cy="28727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B23D1CB-C46D-454F-8003-4F304C19AB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6340" y="2849879"/>
            <a:ext cx="2481580" cy="16002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8DA0214-DAD1-422F-8EC2-2D56DFC6BF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7292" y="741045"/>
            <a:ext cx="2466975" cy="18478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978228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C432DBC5-C461-4F17-9008-0ADCE5E862BD}"/>
              </a:ext>
            </a:extLst>
          </p:cNvPr>
          <p:cNvSpPr txBox="1"/>
          <p:nvPr/>
        </p:nvSpPr>
        <p:spPr>
          <a:xfrm>
            <a:off x="1097280" y="723097"/>
            <a:ext cx="668274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fa-IR" sz="1600" b="1" dirty="0">
                <a:solidFill>
                  <a:srgbClr val="0B4D0B"/>
                </a:solidFill>
                <a:cs typeface="B Zar" panose="00000400000000000000" pitchFamily="2" charset="-78"/>
              </a:rPr>
              <a:t>تکامل میوه و رسیدگی:</a:t>
            </a:r>
          </a:p>
          <a:p>
            <a:pPr algn="ctr" rtl="1"/>
            <a:endParaRPr lang="fa-IR" sz="1600" b="1" dirty="0">
              <a:solidFill>
                <a:srgbClr val="0B4D0B"/>
              </a:solidFill>
              <a:cs typeface="B Zar" panose="00000400000000000000" pitchFamily="2" charset="-78"/>
            </a:endParaRPr>
          </a:p>
          <a:p>
            <a:pPr algn="ctr" rtl="1"/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بیش از ۹۰ درصد پتاسیم </a:t>
            </a:r>
            <a:r>
              <a:rPr lang="fa-IR" sz="1600" dirty="0">
                <a:cs typeface="B Zar" panose="00000400000000000000" pitchFamily="2" charset="-78"/>
              </a:rPr>
              <a:t>در مراحل تکامل میوه و مغز جذب گیاه می‌گردد و </a:t>
            </a:r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۹۰ درصد از کل نیتروژن </a:t>
            </a:r>
            <a:r>
              <a:rPr lang="fa-IR" sz="1600" dirty="0">
                <a:cs typeface="B Zar" panose="00000400000000000000" pitchFamily="2" charset="-78"/>
              </a:rPr>
              <a:t>جذب شده در طول فصل رشد به مصرف میوه‌ها می‌رسد. در این میان کنترل آفات نقش مهمی در بهبود عملکرد اقتصادی محصول دارد.</a:t>
            </a:r>
          </a:p>
          <a:p>
            <a:pPr algn="ctr" rtl="1"/>
            <a:endParaRPr lang="fa-IR" sz="1600" dirty="0">
              <a:cs typeface="B Zar" panose="00000400000000000000" pitchFamily="2" charset="-78"/>
            </a:endParaRPr>
          </a:p>
          <a:p>
            <a:pPr algn="ctr" rtl="1"/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سن‌ها</a:t>
            </a:r>
            <a:r>
              <a:rPr lang="fa-IR" sz="1600" dirty="0">
                <a:cs typeface="B Zar" panose="00000400000000000000" pitchFamily="2" charset="-78"/>
              </a:rPr>
              <a:t> با تغذیه مستقیم از مغز و </a:t>
            </a:r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پسیل</a:t>
            </a:r>
            <a:r>
              <a:rPr lang="fa-IR" sz="1600" dirty="0">
                <a:cs typeface="B Zar" panose="00000400000000000000" pitchFamily="2" charset="-78"/>
              </a:rPr>
              <a:t> با تغذیه از شیره گیاهی به برگ‌ها باعث اخلال در رشد و تکامل مغز شده و درصد خندانی را </a:t>
            </a:r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کاهش</a:t>
            </a:r>
            <a:r>
              <a:rPr lang="fa-IR" sz="1600" dirty="0">
                <a:cs typeface="B Zar" panose="00000400000000000000" pitchFamily="2" charset="-78"/>
              </a:rPr>
              <a:t> می‌دهند.</a:t>
            </a:r>
          </a:p>
          <a:p>
            <a:pPr algn="ctr" rtl="1"/>
            <a:endParaRPr lang="fa-IR" sz="1600" dirty="0">
              <a:cs typeface="B Zar" panose="00000400000000000000" pitchFamily="2" charset="-78"/>
            </a:endParaRPr>
          </a:p>
          <a:p>
            <a:pPr algn="ctr" rtl="1"/>
            <a:r>
              <a:rPr lang="fa-IR" sz="1600" dirty="0">
                <a:cs typeface="B Zar" panose="00000400000000000000" pitchFamily="2" charset="-78"/>
              </a:rPr>
              <a:t>میوه پسته فاقد ساز و کار موثری در جهت کاهش دمای خود نسبت به محیط است، بنابراین دمای میوه هم دما یا در حدود ۲ درجه سانتیگراد </a:t>
            </a:r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بالاتر</a:t>
            </a:r>
            <a:r>
              <a:rPr lang="fa-IR" sz="1600" dirty="0">
                <a:cs typeface="B Zar" panose="00000400000000000000" pitchFamily="2" charset="-78"/>
              </a:rPr>
              <a:t> از دمای محیط اطراف است.</a:t>
            </a:r>
          </a:p>
          <a:p>
            <a:pPr algn="ctr" rtl="1"/>
            <a:endParaRPr lang="fa-IR" sz="1600" dirty="0">
              <a:cs typeface="B Zar" panose="00000400000000000000" pitchFamily="2" charset="-78"/>
            </a:endParaRPr>
          </a:p>
          <a:p>
            <a:pPr algn="ctr" rtl="1"/>
            <a:r>
              <a:rPr lang="fa-IR" sz="1600" dirty="0">
                <a:cs typeface="B Zar" panose="00000400000000000000" pitchFamily="2" charset="-78"/>
              </a:rPr>
              <a:t>از آنجایی که </a:t>
            </a:r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دماهای بالاتر از ۳۷ درجه </a:t>
            </a:r>
            <a:r>
              <a:rPr lang="fa-IR" sz="1600" dirty="0">
                <a:cs typeface="B Zar" panose="00000400000000000000" pitchFamily="2" charset="-78"/>
              </a:rPr>
              <a:t>سانتیگراد باعث اخلال در فرایندهای حیاتی گیاه و آفتاب سوختگی میوه‌ها می‌شود باغداران نباید از روش‌های کنترل گرمازدگی و آفتاب سوختگی در باغ خود غافل شوند.</a:t>
            </a:r>
          </a:p>
        </p:txBody>
      </p:sp>
    </p:spTree>
    <p:extLst>
      <p:ext uri="{BB962C8B-B14F-4D97-AF65-F5344CB8AC3E}">
        <p14:creationId xmlns:p14="http://schemas.microsoft.com/office/powerpoint/2010/main" val="336965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3692724-F71B-499C-AFAB-E1F12261E2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295" y="381000"/>
            <a:ext cx="3268980" cy="21793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14A470F-B688-4C8A-9CBB-C450951E05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7680" y="419862"/>
            <a:ext cx="2689860" cy="19264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A445301-6970-4D64-B0A9-0AC575F6C0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88480" y="1483043"/>
            <a:ext cx="1256077" cy="22355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F521F54-8397-4FBC-817B-12DB46DA10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5385" y="2650998"/>
            <a:ext cx="2822235" cy="20734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E9B901D-5CDE-4767-A37D-AFADE4833C2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00501" y="2538613"/>
            <a:ext cx="2718434" cy="19971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94058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C432DBC5-C461-4F17-9008-0ADCE5E862BD}"/>
              </a:ext>
            </a:extLst>
          </p:cNvPr>
          <p:cNvSpPr txBox="1"/>
          <p:nvPr/>
        </p:nvSpPr>
        <p:spPr>
          <a:xfrm>
            <a:off x="1097280" y="723097"/>
            <a:ext cx="668274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fa-IR" sz="1600" b="1" dirty="0">
                <a:solidFill>
                  <a:srgbClr val="0B4D0B"/>
                </a:solidFill>
                <a:cs typeface="B Zar" panose="00000400000000000000" pitchFamily="2" charset="-78"/>
              </a:rPr>
              <a:t>پس از برداشت:</a:t>
            </a:r>
          </a:p>
          <a:p>
            <a:pPr algn="ctr" rtl="1"/>
            <a:endParaRPr lang="fa-IR" sz="1600" dirty="0">
              <a:solidFill>
                <a:schemeClr val="accent6">
                  <a:lumMod val="50000"/>
                </a:schemeClr>
              </a:solidFill>
              <a:cs typeface="B Zar" panose="00000400000000000000" pitchFamily="2" charset="-78"/>
            </a:endParaRPr>
          </a:p>
          <a:p>
            <a:pPr algn="ctr" rtl="1"/>
            <a:r>
              <a:rPr lang="fa-IR" sz="1600" dirty="0">
                <a:solidFill>
                  <a:schemeClr val="accent6">
                    <a:lumMod val="50000"/>
                  </a:schemeClr>
                </a:solidFill>
                <a:cs typeface="B Zar" panose="00000400000000000000" pitchFamily="2" charset="-78"/>
              </a:rPr>
              <a:t>با برداشت محصول </a:t>
            </a:r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مسیر</a:t>
            </a:r>
            <a:r>
              <a:rPr lang="fa-IR" sz="1600" dirty="0">
                <a:solidFill>
                  <a:schemeClr val="accent6">
                    <a:lumMod val="50000"/>
                  </a:schemeClr>
                </a:solidFill>
                <a:cs typeface="B Zar" panose="00000400000000000000" pitchFamily="2" charset="-78"/>
              </a:rPr>
              <a:t> چرخه‌های حیاتی و انتقال مواد غذایی از میوه‌ها به سمت جوانه‌های گل و ذخیره‌سازی در اندام‌ها تغییر می‌کند.</a:t>
            </a:r>
          </a:p>
          <a:p>
            <a:pPr algn="ctr" rtl="1"/>
            <a:endParaRPr lang="fa-IR" sz="1600" dirty="0">
              <a:solidFill>
                <a:schemeClr val="accent6">
                  <a:lumMod val="50000"/>
                </a:schemeClr>
              </a:solidFill>
              <a:cs typeface="B Zar" panose="00000400000000000000" pitchFamily="2" charset="-78"/>
            </a:endParaRPr>
          </a:p>
          <a:p>
            <a:pPr algn="ctr" rtl="1"/>
            <a:r>
              <a:rPr lang="fa-IR" sz="1600" dirty="0">
                <a:solidFill>
                  <a:schemeClr val="accent6">
                    <a:lumMod val="50000"/>
                  </a:schemeClr>
                </a:solidFill>
                <a:cs typeface="B Zar" panose="00000400000000000000" pitchFamily="2" charset="-78"/>
              </a:rPr>
              <a:t>مدیریت صحیح پس از برداشت تاثیرات زیادی در </a:t>
            </a:r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کمیت</a:t>
            </a:r>
            <a:r>
              <a:rPr lang="fa-IR" sz="1600" dirty="0">
                <a:solidFill>
                  <a:schemeClr val="accent6">
                    <a:lumMod val="50000"/>
                  </a:schemeClr>
                </a:solidFill>
                <a:cs typeface="B Zar" panose="00000400000000000000" pitchFamily="2" charset="-78"/>
              </a:rPr>
              <a:t> و </a:t>
            </a:r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کیفیت</a:t>
            </a:r>
            <a:r>
              <a:rPr lang="fa-IR" sz="1600" dirty="0">
                <a:solidFill>
                  <a:schemeClr val="accent6">
                    <a:lumMod val="50000"/>
                  </a:schemeClr>
                </a:solidFill>
                <a:cs typeface="B Zar" panose="00000400000000000000" pitchFamily="2" charset="-78"/>
              </a:rPr>
              <a:t> محصول سال پیش روی دارد.</a:t>
            </a:r>
          </a:p>
          <a:p>
            <a:pPr algn="ctr" rtl="1"/>
            <a:endParaRPr lang="fa-IR" sz="1600" dirty="0">
              <a:solidFill>
                <a:schemeClr val="accent6">
                  <a:lumMod val="50000"/>
                </a:schemeClr>
              </a:solidFill>
              <a:cs typeface="B Zar" panose="00000400000000000000" pitchFamily="2" charset="-78"/>
            </a:endParaRPr>
          </a:p>
          <a:p>
            <a:pPr algn="ctr" rtl="1"/>
            <a:r>
              <a:rPr lang="fa-IR" sz="1600" dirty="0">
                <a:solidFill>
                  <a:schemeClr val="accent6">
                    <a:lumMod val="50000"/>
                  </a:schemeClr>
                </a:solidFill>
                <a:cs typeface="B Zar" panose="00000400000000000000" pitchFamily="2" charset="-78"/>
              </a:rPr>
              <a:t>حفظ سلامت برگ‌ها و جلوگیری از ریزش زود هنگام برگ‌ها تا قبل از شروع زمان طبیعی خزان علاوه بر </a:t>
            </a:r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کاهش ذخایر غذایی درختان</a:t>
            </a:r>
            <a:r>
              <a:rPr lang="fa-IR" sz="1600" dirty="0">
                <a:solidFill>
                  <a:schemeClr val="accent6">
                    <a:lumMod val="50000"/>
                  </a:schemeClr>
                </a:solidFill>
                <a:cs typeface="B Zar" panose="00000400000000000000" pitchFamily="2" charset="-78"/>
              </a:rPr>
              <a:t>، باعث </a:t>
            </a:r>
            <a:r>
              <a:rPr lang="fa-IR" sz="1600" dirty="0">
                <a:solidFill>
                  <a:srgbClr val="00B0F0"/>
                </a:solidFill>
                <a:cs typeface="B Zar" panose="00000400000000000000" pitchFamily="2" charset="-78"/>
              </a:rPr>
              <a:t>تکامل ناقض جوانه‌های گل </a:t>
            </a:r>
            <a:r>
              <a:rPr lang="fa-IR" sz="1600" dirty="0">
                <a:solidFill>
                  <a:schemeClr val="accent6">
                    <a:lumMod val="50000"/>
                  </a:schemeClr>
                </a:solidFill>
                <a:cs typeface="B Zar" panose="00000400000000000000" pitchFamily="2" charset="-78"/>
              </a:rPr>
              <a:t>می‌شود.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A23A9E-34AA-465B-AAF1-F14463AC9D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7610" y="3009901"/>
            <a:ext cx="2232750" cy="16687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9261986-67EC-44DF-835B-9095D3915A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7420" y="3009900"/>
            <a:ext cx="2118360" cy="16916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154287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B67F3617-D66E-4398-A910-0B06F82C1A03}"/>
              </a:ext>
            </a:extLst>
          </p:cNvPr>
          <p:cNvSpPr txBox="1"/>
          <p:nvPr/>
        </p:nvSpPr>
        <p:spPr>
          <a:xfrm>
            <a:off x="4930140" y="899160"/>
            <a:ext cx="30861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4400" dirty="0">
                <a:cs typeface="B Zar" panose="00000400000000000000" pitchFamily="2" charset="-78"/>
              </a:rPr>
              <a:t>موفق</a:t>
            </a:r>
          </a:p>
          <a:p>
            <a:pPr algn="ctr" rtl="1"/>
            <a:r>
              <a:rPr lang="fa-IR" sz="4400" dirty="0">
                <a:cs typeface="B Zar" panose="00000400000000000000" pitchFamily="2" charset="-78"/>
              </a:rPr>
              <a:t>و</a:t>
            </a:r>
          </a:p>
          <a:p>
            <a:pPr algn="ctr" rtl="1"/>
            <a:r>
              <a:rPr lang="fa-IR" sz="4400" dirty="0">
                <a:cs typeface="B Zar" panose="00000400000000000000" pitchFamily="2" charset="-78"/>
              </a:rPr>
              <a:t>متفکر</a:t>
            </a:r>
          </a:p>
          <a:p>
            <a:pPr algn="ctr" rtl="1"/>
            <a:r>
              <a:rPr lang="fa-IR" sz="4400" dirty="0">
                <a:cs typeface="B Zar" panose="00000400000000000000" pitchFamily="2" charset="-78"/>
              </a:rPr>
              <a:t>باشید</a:t>
            </a:r>
          </a:p>
          <a:p>
            <a:pPr algn="ctr" rtl="1"/>
            <a:r>
              <a:rPr lang="fa-IR" sz="4400" dirty="0">
                <a:cs typeface="B Zar" panose="00000400000000000000" pitchFamily="2" charset="-78"/>
                <a:sym typeface="Wingdings" panose="05000000000000000000" pitchFamily="2" charset="2"/>
              </a:rPr>
              <a:t></a:t>
            </a:r>
            <a:endParaRPr lang="en-US" sz="4400" dirty="0">
              <a:cs typeface="B Zar" panose="00000400000000000000" pitchFamily="2" charset="-78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1338C45-595C-4F4D-A348-5E1BE08C01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7295" y="812483"/>
            <a:ext cx="3534551" cy="36680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C432DBC5-C461-4F17-9008-0ADCE5E862BD}"/>
              </a:ext>
            </a:extLst>
          </p:cNvPr>
          <p:cNvSpPr txBox="1"/>
          <p:nvPr/>
        </p:nvSpPr>
        <p:spPr>
          <a:xfrm>
            <a:off x="1104900" y="669757"/>
            <a:ext cx="650367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fa-IR" sz="1800" dirty="0">
                <a:solidFill>
                  <a:schemeClr val="bg2">
                    <a:lumMod val="50000"/>
                  </a:schemeClr>
                </a:solidFill>
                <a:cs typeface="B Zar" panose="00000400000000000000" pitchFamily="2" charset="-78"/>
              </a:rPr>
              <a:t>پسته را به عنوان گیاهی متحمل به </a:t>
            </a:r>
            <a:r>
              <a:rPr lang="fa-IR" sz="1800" dirty="0">
                <a:solidFill>
                  <a:srgbClr val="00B0F0"/>
                </a:solidFill>
                <a:cs typeface="B Zar" panose="00000400000000000000" pitchFamily="2" charset="-78"/>
              </a:rPr>
              <a:t>شرایط نامساعد اقلیمی </a:t>
            </a:r>
            <a:r>
              <a:rPr lang="fa-IR" sz="1800" dirty="0">
                <a:solidFill>
                  <a:schemeClr val="bg2">
                    <a:lumMod val="50000"/>
                  </a:schemeClr>
                </a:solidFill>
                <a:cs typeface="B Zar" panose="00000400000000000000" pitchFamily="2" charset="-78"/>
              </a:rPr>
              <a:t>می‌شناسیم اما گل و میوه‌اش از حساسیت بالایی نسبت به تنش‌های محیطی برخوردار هستند؛ در نتیجه برای پیشگیری و کاهش خسارت درختان پسته، آشنایی با مراحل مختلف رشد و تکامل گل و میوه آن‌ها امری ضروری است.</a:t>
            </a:r>
            <a:endParaRPr lang="en-US" sz="1800" dirty="0">
              <a:solidFill>
                <a:schemeClr val="bg2">
                  <a:lumMod val="50000"/>
                </a:schemeClr>
              </a:solidFill>
              <a:cs typeface="B Zar" panose="00000400000000000000" pitchFamily="2" charset="-78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6926D67-A20B-47E0-A0AC-CCF1C96BEF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9462" y="1958340"/>
            <a:ext cx="2444817" cy="24688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CE0914C-75DD-4ADA-8DB6-C3EFE9DD67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3354" y="2145746"/>
            <a:ext cx="3676646" cy="20681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376184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C432DBC5-C461-4F17-9008-0ADCE5E862BD}"/>
              </a:ext>
            </a:extLst>
          </p:cNvPr>
          <p:cNvSpPr txBox="1"/>
          <p:nvPr/>
        </p:nvSpPr>
        <p:spPr>
          <a:xfrm>
            <a:off x="1097280" y="723097"/>
            <a:ext cx="650367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fa-IR" sz="2000" b="1" dirty="0">
                <a:solidFill>
                  <a:srgbClr val="0B4D0B"/>
                </a:solidFill>
                <a:cs typeface="B Zar" panose="00000400000000000000" pitchFamily="2" charset="-78"/>
              </a:rPr>
              <a:t>گل انگیزی و تشکیل جوانه گل:</a:t>
            </a:r>
          </a:p>
          <a:p>
            <a:pPr marL="342900" indent="-342900" algn="r" rtl="1">
              <a:buFont typeface="Wingdings" panose="05000000000000000000" pitchFamily="2" charset="2"/>
              <a:buChar char="ü"/>
            </a:pPr>
            <a:endParaRPr lang="fa-IR" sz="2000" b="1" dirty="0">
              <a:solidFill>
                <a:srgbClr val="0B4D0B"/>
              </a:solidFill>
              <a:cs typeface="B Zar" panose="00000400000000000000" pitchFamily="2" charset="-78"/>
            </a:endParaRPr>
          </a:p>
          <a:p>
            <a:pPr marL="342900" indent="-342900" algn="r" rtl="1">
              <a:buFont typeface="Wingdings" panose="05000000000000000000" pitchFamily="2" charset="2"/>
              <a:buChar char="ü"/>
            </a:pPr>
            <a:r>
              <a:rPr lang="fa-IR" sz="2000" b="1" dirty="0">
                <a:solidFill>
                  <a:srgbClr val="0B4D0B"/>
                </a:solidFill>
                <a:cs typeface="B Zar" panose="00000400000000000000" pitchFamily="2" charset="-78"/>
              </a:rPr>
              <a:t> </a:t>
            </a:r>
            <a:r>
              <a:rPr lang="fa-IR" sz="2000" dirty="0">
                <a:cs typeface="B Zar" panose="00000400000000000000" pitchFamily="2" charset="-78"/>
              </a:rPr>
              <a:t>در اوایل فصل بهار بر روی شاخه‌های تازه روییده، جوانه گل پسته تشکیل می‌شود.</a:t>
            </a:r>
          </a:p>
          <a:p>
            <a:pPr marL="342900" indent="-342900" algn="r" rtl="1">
              <a:buFont typeface="Wingdings" panose="05000000000000000000" pitchFamily="2" charset="2"/>
              <a:buChar char="ü"/>
            </a:pPr>
            <a:r>
              <a:rPr lang="fa-IR" sz="2000" dirty="0">
                <a:cs typeface="B Zar" panose="00000400000000000000" pitchFamily="2" charset="-78"/>
              </a:rPr>
              <a:t>در کنار هر برگ جوانه تمایز نیافته‌ای وجود دارد که بر سر دوراهی تبدیل شدن به جوانه </a:t>
            </a:r>
            <a:r>
              <a:rPr lang="fa-IR" sz="2000" dirty="0">
                <a:solidFill>
                  <a:srgbClr val="00B0F0"/>
                </a:solidFill>
                <a:cs typeface="B Zar" panose="00000400000000000000" pitchFamily="2" charset="-78"/>
              </a:rPr>
              <a:t>زایشی</a:t>
            </a:r>
            <a:r>
              <a:rPr lang="fa-IR" sz="2000" dirty="0">
                <a:solidFill>
                  <a:srgbClr val="0B4D0B"/>
                </a:solidFill>
                <a:cs typeface="B Zar" panose="00000400000000000000" pitchFamily="2" charset="-78"/>
              </a:rPr>
              <a:t> </a:t>
            </a:r>
            <a:r>
              <a:rPr lang="fa-IR" sz="2000" dirty="0">
                <a:solidFill>
                  <a:schemeClr val="tx1">
                    <a:lumMod val="50000"/>
                  </a:schemeClr>
                </a:solidFill>
                <a:cs typeface="B Zar" panose="00000400000000000000" pitchFamily="2" charset="-78"/>
              </a:rPr>
              <a:t>یا</a:t>
            </a:r>
            <a:r>
              <a:rPr lang="fa-IR" sz="2000" dirty="0">
                <a:solidFill>
                  <a:srgbClr val="0B4D0B"/>
                </a:solidFill>
                <a:cs typeface="B Zar" panose="00000400000000000000" pitchFamily="2" charset="-78"/>
              </a:rPr>
              <a:t> </a:t>
            </a:r>
            <a:r>
              <a:rPr lang="fa-IR" sz="2000" dirty="0">
                <a:solidFill>
                  <a:srgbClr val="00B0F0"/>
                </a:solidFill>
                <a:cs typeface="B Zar" panose="00000400000000000000" pitchFamily="2" charset="-78"/>
              </a:rPr>
              <a:t>رویشی</a:t>
            </a:r>
            <a:r>
              <a:rPr lang="fa-IR" sz="2000" dirty="0">
                <a:solidFill>
                  <a:srgbClr val="0B4D0B"/>
                </a:solidFill>
                <a:cs typeface="B Zar" panose="00000400000000000000" pitchFamily="2" charset="-78"/>
              </a:rPr>
              <a:t> </a:t>
            </a:r>
            <a:r>
              <a:rPr lang="fa-IR" sz="2000" dirty="0">
                <a:cs typeface="B Zar" panose="00000400000000000000" pitchFamily="2" charset="-78"/>
              </a:rPr>
              <a:t>قرار دارد.</a:t>
            </a:r>
          </a:p>
          <a:p>
            <a:pPr marL="342900" indent="-342900" algn="r" rtl="1">
              <a:buFont typeface="Wingdings" panose="05000000000000000000" pitchFamily="2" charset="2"/>
              <a:buChar char="ü"/>
            </a:pPr>
            <a:r>
              <a:rPr lang="fa-IR" sz="2000" dirty="0">
                <a:cs typeface="B Zar" panose="00000400000000000000" pitchFamily="2" charset="-78"/>
              </a:rPr>
              <a:t>در پسته، تمایل گیاه به سمت زایشی شدن آن‌هاست که بستگی شدیدی به شرایط اقلیمی به ویژه </a:t>
            </a:r>
            <a:r>
              <a:rPr lang="fa-IR" sz="2000" dirty="0">
                <a:solidFill>
                  <a:srgbClr val="00B0F0"/>
                </a:solidFill>
                <a:cs typeface="B Zar" panose="00000400000000000000" pitchFamily="2" charset="-78"/>
              </a:rPr>
              <a:t>دما</a:t>
            </a:r>
            <a:r>
              <a:rPr lang="fa-IR" sz="2000" dirty="0">
                <a:cs typeface="B Zar" panose="00000400000000000000" pitchFamily="2" charset="-78"/>
              </a:rPr>
              <a:t> دارد.</a:t>
            </a:r>
          </a:p>
          <a:p>
            <a:pPr marL="342900" indent="-342900" algn="r" rtl="1">
              <a:buFont typeface="Wingdings" panose="05000000000000000000" pitchFamily="2" charset="2"/>
              <a:buChar char="ü"/>
            </a:pPr>
            <a:r>
              <a:rPr lang="fa-IR" sz="2000" dirty="0">
                <a:cs typeface="B Zar" panose="00000400000000000000" pitchFamily="2" charset="-78"/>
              </a:rPr>
              <a:t>در دماهای بالا در چرخه میوز اخلال به وجود می‌آید و تبدیل جوانه گل به صفر می‌رسد؛ </a:t>
            </a:r>
            <a:r>
              <a:rPr lang="fa-IR" sz="2000" dirty="0">
                <a:solidFill>
                  <a:srgbClr val="00B0F0"/>
                </a:solidFill>
                <a:cs typeface="B Zar" panose="00000400000000000000" pitchFamily="2" charset="-78"/>
              </a:rPr>
              <a:t>دماهای پایین‌تر از ۳۲ درجه </a:t>
            </a:r>
            <a:r>
              <a:rPr lang="fa-IR" sz="2000" dirty="0">
                <a:cs typeface="B Zar" panose="00000400000000000000" pitchFamily="2" charset="-78"/>
              </a:rPr>
              <a:t>برای تمایز گل مناسب‌اند؛ </a:t>
            </a:r>
            <a:r>
              <a:rPr lang="fa-IR" sz="2000" dirty="0">
                <a:solidFill>
                  <a:srgbClr val="00B0F0"/>
                </a:solidFill>
                <a:cs typeface="B Zar" panose="00000400000000000000" pitchFamily="2" charset="-78"/>
              </a:rPr>
              <a:t>دماهای بالاتر از ۳۷ درجه </a:t>
            </a:r>
            <a:r>
              <a:rPr lang="fa-IR" sz="2000" dirty="0">
                <a:cs typeface="B Zar" panose="00000400000000000000" pitchFamily="2" charset="-78"/>
              </a:rPr>
              <a:t>نامناسب هستند؛ </a:t>
            </a:r>
            <a:r>
              <a:rPr lang="fa-IR" sz="2000" dirty="0">
                <a:solidFill>
                  <a:srgbClr val="00B0F0"/>
                </a:solidFill>
                <a:cs typeface="B Zar" panose="00000400000000000000" pitchFamily="2" charset="-78"/>
              </a:rPr>
              <a:t>دماهای بالاتر از ۴۰ درجه </a:t>
            </a:r>
            <a:r>
              <a:rPr lang="fa-IR" sz="2000" dirty="0">
                <a:cs typeface="B Zar" panose="00000400000000000000" pitchFamily="2" charset="-78"/>
              </a:rPr>
              <a:t>بحرانی و ویرانگر چرخه میوز هستند.</a:t>
            </a:r>
          </a:p>
        </p:txBody>
      </p:sp>
    </p:spTree>
    <p:extLst>
      <p:ext uri="{BB962C8B-B14F-4D97-AF65-F5344CB8AC3E}">
        <p14:creationId xmlns:p14="http://schemas.microsoft.com/office/powerpoint/2010/main" val="31319593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C432DBC5-C461-4F17-9008-0ADCE5E862BD}"/>
              </a:ext>
            </a:extLst>
          </p:cNvPr>
          <p:cNvSpPr txBox="1"/>
          <p:nvPr/>
        </p:nvSpPr>
        <p:spPr>
          <a:xfrm>
            <a:off x="1097280" y="723097"/>
            <a:ext cx="6503670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fa-IR" sz="2000" b="1" dirty="0">
                <a:solidFill>
                  <a:srgbClr val="0B4D0B"/>
                </a:solidFill>
                <a:cs typeface="B Zar" panose="00000400000000000000" pitchFamily="2" charset="-78"/>
              </a:rPr>
              <a:t>گل انگیزی و تشکیل جوانه گل:</a:t>
            </a:r>
          </a:p>
          <a:p>
            <a:pPr marL="342900" indent="-342900" algn="r" rtl="1">
              <a:buFont typeface="Wingdings" panose="05000000000000000000" pitchFamily="2" charset="2"/>
              <a:buChar char="ü"/>
            </a:pPr>
            <a:endParaRPr lang="fa-IR" sz="2000" b="1" dirty="0">
              <a:solidFill>
                <a:srgbClr val="0B4D0B"/>
              </a:solidFill>
              <a:cs typeface="B Zar" panose="00000400000000000000" pitchFamily="2" charset="-78"/>
            </a:endParaRPr>
          </a:p>
          <a:p>
            <a:pPr marL="342900" indent="-342900" algn="r" rtl="1">
              <a:buFont typeface="Wingdings" panose="05000000000000000000" pitchFamily="2" charset="2"/>
              <a:buChar char="ü"/>
            </a:pPr>
            <a:r>
              <a:rPr lang="fa-IR" sz="2000" b="1" dirty="0">
                <a:solidFill>
                  <a:srgbClr val="0B4D0B"/>
                </a:solidFill>
                <a:cs typeface="B Zar" panose="00000400000000000000" pitchFamily="2" charset="-78"/>
              </a:rPr>
              <a:t> </a:t>
            </a:r>
            <a:r>
              <a:rPr lang="fa-IR" sz="2000" dirty="0">
                <a:cs typeface="B Zar" panose="00000400000000000000" pitchFamily="2" charset="-78"/>
              </a:rPr>
              <a:t>آبیاری و تغذیه مناسب درختان پسته در تمایز جوان‌های گل، از اهمیت کم‌تری برخوردار است </a:t>
            </a:r>
            <a:r>
              <a:rPr lang="fa-IR" sz="2000" dirty="0">
                <a:solidFill>
                  <a:srgbClr val="00B0F0"/>
                </a:solidFill>
                <a:cs typeface="B Zar" panose="00000400000000000000" pitchFamily="2" charset="-78"/>
              </a:rPr>
              <a:t>ولی</a:t>
            </a:r>
            <a:r>
              <a:rPr lang="fa-IR" sz="2000" dirty="0">
                <a:cs typeface="B Zar" panose="00000400000000000000" pitchFamily="2" charset="-78"/>
              </a:rPr>
              <a:t> در افزایش تعداد جوانه‌های گل موثر است.</a:t>
            </a:r>
          </a:p>
          <a:p>
            <a:pPr marL="342900" indent="-342900" algn="r" rtl="1">
              <a:buFont typeface="Wingdings" panose="05000000000000000000" pitchFamily="2" charset="2"/>
              <a:buChar char="ü"/>
            </a:pPr>
            <a:endParaRPr lang="fa-IR" sz="2000" dirty="0">
              <a:cs typeface="B Zar" panose="00000400000000000000" pitchFamily="2" charset="-78"/>
            </a:endParaRPr>
          </a:p>
          <a:p>
            <a:pPr marL="342900" indent="-342900" algn="r" rtl="1">
              <a:buFont typeface="Wingdings" panose="05000000000000000000" pitchFamily="2" charset="2"/>
              <a:buChar char="ü"/>
            </a:pPr>
            <a:r>
              <a:rPr lang="fa-IR" sz="2000" dirty="0">
                <a:cs typeface="B Zar" panose="00000400000000000000" pitchFamily="2" charset="-78"/>
              </a:rPr>
              <a:t>مدیریت اصولی باغ باعث </a:t>
            </a:r>
            <a:r>
              <a:rPr lang="fa-IR" sz="2000" dirty="0">
                <a:solidFill>
                  <a:srgbClr val="00B0F0"/>
                </a:solidFill>
                <a:cs typeface="B Zar" panose="00000400000000000000" pitchFamily="2" charset="-78"/>
              </a:rPr>
              <a:t>بیداری به موقع درختان </a:t>
            </a:r>
            <a:r>
              <a:rPr lang="fa-IR" sz="2000" dirty="0">
                <a:cs typeface="B Zar" panose="00000400000000000000" pitchFamily="2" charset="-78"/>
              </a:rPr>
              <a:t>و باعث </a:t>
            </a:r>
            <a:r>
              <a:rPr lang="fa-IR" sz="2000" dirty="0">
                <a:solidFill>
                  <a:srgbClr val="00B0F0"/>
                </a:solidFill>
                <a:cs typeface="B Zar" panose="00000400000000000000" pitchFamily="2" charset="-78"/>
              </a:rPr>
              <a:t>همزمانی تشکیل جوانه‌های گل</a:t>
            </a:r>
            <a:r>
              <a:rPr lang="fa-IR" sz="2000" dirty="0">
                <a:cs typeface="B Zar" panose="00000400000000000000" pitchFamily="2" charset="-78"/>
              </a:rPr>
              <a:t> در اوایل فصل که هوا خنک‌تر است می‌شود.</a:t>
            </a:r>
          </a:p>
          <a:p>
            <a:pPr marL="342900" indent="-342900" algn="r" rtl="1">
              <a:buFont typeface="Wingdings" panose="05000000000000000000" pitchFamily="2" charset="2"/>
              <a:buChar char="ü"/>
            </a:pPr>
            <a:endParaRPr lang="fa-IR" sz="2000" dirty="0">
              <a:cs typeface="B Zar" panose="00000400000000000000" pitchFamily="2" charset="-78"/>
            </a:endParaRPr>
          </a:p>
          <a:p>
            <a:pPr marL="342900" indent="-342900" algn="r" rtl="1">
              <a:buFont typeface="Wingdings" panose="05000000000000000000" pitchFamily="2" charset="2"/>
              <a:buChar char="ü"/>
            </a:pPr>
            <a:r>
              <a:rPr lang="fa-IR" sz="2000" dirty="0">
                <a:cs typeface="B Zar" panose="00000400000000000000" pitchFamily="2" charset="-78"/>
              </a:rPr>
              <a:t>از میان عناصر غذایی </a:t>
            </a:r>
            <a:r>
              <a:rPr lang="fa-IR" sz="2000" dirty="0">
                <a:solidFill>
                  <a:srgbClr val="00B0F0"/>
                </a:solidFill>
                <a:cs typeface="B Zar" panose="00000400000000000000" pitchFamily="2" charset="-78"/>
              </a:rPr>
              <a:t>نیتروژن</a:t>
            </a:r>
            <a:r>
              <a:rPr lang="fa-IR" sz="2000" dirty="0">
                <a:cs typeface="B Zar" panose="00000400000000000000" pitchFamily="2" charset="-78"/>
              </a:rPr>
              <a:t>، </a:t>
            </a:r>
            <a:r>
              <a:rPr lang="fa-IR" sz="2000" dirty="0">
                <a:solidFill>
                  <a:srgbClr val="00B0F0"/>
                </a:solidFill>
                <a:cs typeface="B Zar" panose="00000400000000000000" pitchFamily="2" charset="-78"/>
              </a:rPr>
              <a:t>کلسیم</a:t>
            </a:r>
            <a:r>
              <a:rPr lang="fa-IR" sz="2000" dirty="0">
                <a:cs typeface="B Zar" panose="00000400000000000000" pitchFamily="2" charset="-78"/>
              </a:rPr>
              <a:t>، </a:t>
            </a:r>
            <a:r>
              <a:rPr lang="fa-IR" sz="2000" dirty="0">
                <a:solidFill>
                  <a:srgbClr val="00B0F0"/>
                </a:solidFill>
                <a:cs typeface="B Zar" panose="00000400000000000000" pitchFamily="2" charset="-78"/>
              </a:rPr>
              <a:t>فسفر</a:t>
            </a:r>
            <a:r>
              <a:rPr lang="fa-IR" sz="2000" dirty="0">
                <a:cs typeface="B Zar" panose="00000400000000000000" pitchFamily="2" charset="-78"/>
              </a:rPr>
              <a:t>، </a:t>
            </a:r>
            <a:r>
              <a:rPr lang="fa-IR" sz="2000" dirty="0">
                <a:solidFill>
                  <a:srgbClr val="00B0F0"/>
                </a:solidFill>
                <a:cs typeface="B Zar" panose="00000400000000000000" pitchFamily="2" charset="-78"/>
              </a:rPr>
              <a:t>بُر</a:t>
            </a:r>
            <a:r>
              <a:rPr lang="fa-IR" sz="2000" dirty="0">
                <a:cs typeface="B Zar" panose="00000400000000000000" pitchFamily="2" charset="-78"/>
              </a:rPr>
              <a:t>، </a:t>
            </a:r>
            <a:r>
              <a:rPr lang="fa-IR" sz="2000" dirty="0">
                <a:solidFill>
                  <a:srgbClr val="00B0F0"/>
                </a:solidFill>
                <a:cs typeface="B Zar" panose="00000400000000000000" pitchFamily="2" charset="-78"/>
              </a:rPr>
              <a:t>روی</a:t>
            </a:r>
            <a:r>
              <a:rPr lang="fa-IR" sz="2000" dirty="0">
                <a:cs typeface="B Zar" panose="00000400000000000000" pitchFamily="2" charset="-78"/>
              </a:rPr>
              <a:t>، </a:t>
            </a:r>
            <a:r>
              <a:rPr lang="fa-IR" sz="2000" dirty="0">
                <a:solidFill>
                  <a:srgbClr val="00B0F0"/>
                </a:solidFill>
                <a:cs typeface="B Zar" panose="00000400000000000000" pitchFamily="2" charset="-78"/>
              </a:rPr>
              <a:t>منگنز</a:t>
            </a:r>
            <a:r>
              <a:rPr lang="fa-IR" sz="2000" dirty="0">
                <a:cs typeface="B Zar" panose="00000400000000000000" pitchFamily="2" charset="-78"/>
              </a:rPr>
              <a:t> بیش‌ترین نقش را در تمایز و تکامل بهتر جوانه‌های گل دارند.</a:t>
            </a:r>
            <a:endParaRPr lang="en-US" sz="2000" dirty="0">
              <a:solidFill>
                <a:schemeClr val="bg2">
                  <a:lumMod val="50000"/>
                </a:schemeClr>
              </a:solidFill>
              <a:cs typeface="B Zar" panose="00000400000000000000" pitchFamily="2" charset="-78"/>
            </a:endParaRPr>
          </a:p>
          <a:p>
            <a:pPr marL="342900" indent="-342900" algn="r" rtl="1">
              <a:buFont typeface="Wingdings" panose="05000000000000000000" pitchFamily="2" charset="2"/>
              <a:buChar char="ü"/>
            </a:pPr>
            <a:endParaRPr lang="fa-IR" sz="2000" dirty="0"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879559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6546337-0B54-451E-A4BA-C0B0BB89E0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196340"/>
            <a:ext cx="3505903" cy="26746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EE036AC-08E1-459A-84E6-0EF7DEE835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3415" y="1211579"/>
            <a:ext cx="3499552" cy="26670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79856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C432DBC5-C461-4F17-9008-0ADCE5E862BD}"/>
              </a:ext>
            </a:extLst>
          </p:cNvPr>
          <p:cNvSpPr txBox="1"/>
          <p:nvPr/>
        </p:nvSpPr>
        <p:spPr>
          <a:xfrm>
            <a:off x="1097280" y="723097"/>
            <a:ext cx="650367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fa-IR" sz="1800" b="1" dirty="0">
                <a:solidFill>
                  <a:srgbClr val="0B4D0B"/>
                </a:solidFill>
                <a:cs typeface="B Zar" panose="00000400000000000000" pitchFamily="2" charset="-78"/>
              </a:rPr>
              <a:t>مراحل تکامل جوانه گل:</a:t>
            </a:r>
          </a:p>
          <a:p>
            <a:pPr algn="ctr" rtl="1"/>
            <a:endParaRPr lang="fa-IR" sz="1800" b="1" dirty="0">
              <a:solidFill>
                <a:srgbClr val="0B4D0B"/>
              </a:solidFill>
              <a:cs typeface="B Zar" panose="00000400000000000000" pitchFamily="2" charset="-78"/>
            </a:endParaRPr>
          </a:p>
          <a:p>
            <a:pPr marL="285750" indent="-285750" algn="r" rtl="1">
              <a:buFont typeface="Wingdings" panose="05000000000000000000" pitchFamily="2" charset="2"/>
              <a:buChar char="ü"/>
            </a:pPr>
            <a:r>
              <a:rPr lang="fa-IR" sz="1800" dirty="0">
                <a:cs typeface="B Zar" panose="00000400000000000000" pitchFamily="2" charset="-78"/>
              </a:rPr>
              <a:t>قدم اول تمایز جوانه گل هست که تبدیل به گل و خوشه‌ای پربار شود.</a:t>
            </a:r>
          </a:p>
          <a:p>
            <a:pPr marL="285750" indent="-285750" algn="r" rtl="1">
              <a:buFont typeface="Wingdings" panose="05000000000000000000" pitchFamily="2" charset="2"/>
              <a:buChar char="ü"/>
            </a:pPr>
            <a:r>
              <a:rPr lang="fa-IR" sz="1800" dirty="0">
                <a:cs typeface="B Zar" panose="00000400000000000000" pitchFamily="2" charset="-78"/>
              </a:rPr>
              <a:t>ساختار گل آذین نر و ماده در اوایل بهار تشکیل می‌گردد؛ در فصل بهار و تابستان ذخایر غذایی مثل کربوهیدرات‌ها در جوانه‌ها تجمع پیدا می‌کنند و فلس‌های جوانه‌ها حالت سخت و کوتینی به خود می‌گیرند.</a:t>
            </a:r>
          </a:p>
          <a:p>
            <a:pPr marL="285750" indent="-285750" algn="r" rtl="1">
              <a:buFont typeface="Wingdings" panose="05000000000000000000" pitchFamily="2" charset="2"/>
              <a:buChar char="ü"/>
            </a:pPr>
            <a:r>
              <a:rPr lang="fa-IR" sz="1800" dirty="0">
                <a:cs typeface="B Zar" panose="00000400000000000000" pitchFamily="2" charset="-78"/>
              </a:rPr>
              <a:t>در اوایل فصل بهار عناصری مثل </a:t>
            </a:r>
            <a:r>
              <a:rPr lang="fa-IR" sz="1800" dirty="0">
                <a:solidFill>
                  <a:srgbClr val="00B0F0"/>
                </a:solidFill>
                <a:cs typeface="B Zar" panose="00000400000000000000" pitchFamily="2" charset="-78"/>
              </a:rPr>
              <a:t>نیتروژن</a:t>
            </a:r>
            <a:r>
              <a:rPr lang="fa-IR" sz="1800" dirty="0">
                <a:cs typeface="B Zar" panose="00000400000000000000" pitchFamily="2" charset="-78"/>
              </a:rPr>
              <a:t>، </a:t>
            </a:r>
            <a:r>
              <a:rPr lang="fa-IR" sz="1800" dirty="0">
                <a:solidFill>
                  <a:srgbClr val="00B0F0"/>
                </a:solidFill>
                <a:cs typeface="B Zar" panose="00000400000000000000" pitchFamily="2" charset="-78"/>
              </a:rPr>
              <a:t>فسفر</a:t>
            </a:r>
            <a:r>
              <a:rPr lang="fa-IR" sz="1800" dirty="0">
                <a:cs typeface="B Zar" panose="00000400000000000000" pitchFamily="2" charset="-78"/>
              </a:rPr>
              <a:t>، </a:t>
            </a:r>
            <a:r>
              <a:rPr lang="fa-IR" sz="1800" dirty="0">
                <a:solidFill>
                  <a:srgbClr val="00B0F0"/>
                </a:solidFill>
                <a:cs typeface="B Zar" panose="00000400000000000000" pitchFamily="2" charset="-78"/>
              </a:rPr>
              <a:t>کلسیم</a:t>
            </a:r>
            <a:r>
              <a:rPr lang="fa-IR" sz="1800" dirty="0">
                <a:cs typeface="B Zar" panose="00000400000000000000" pitchFamily="2" charset="-78"/>
              </a:rPr>
              <a:t>، </a:t>
            </a:r>
            <a:r>
              <a:rPr lang="fa-IR" sz="1800" dirty="0">
                <a:solidFill>
                  <a:srgbClr val="00B0F0"/>
                </a:solidFill>
                <a:cs typeface="B Zar" panose="00000400000000000000" pitchFamily="2" charset="-78"/>
              </a:rPr>
              <a:t>روی</a:t>
            </a:r>
            <a:r>
              <a:rPr lang="fa-IR" sz="1800" dirty="0">
                <a:solidFill>
                  <a:schemeClr val="accent6">
                    <a:lumMod val="50000"/>
                  </a:schemeClr>
                </a:solidFill>
                <a:cs typeface="B Zar" panose="00000400000000000000" pitchFamily="2" charset="-78"/>
              </a:rPr>
              <a:t>،</a:t>
            </a:r>
            <a:r>
              <a:rPr lang="fa-IR" sz="1800" dirty="0">
                <a:solidFill>
                  <a:srgbClr val="00B0F0"/>
                </a:solidFill>
                <a:cs typeface="B Zar" panose="00000400000000000000" pitchFamily="2" charset="-78"/>
              </a:rPr>
              <a:t> بُر</a:t>
            </a:r>
            <a:r>
              <a:rPr lang="fa-IR" sz="1800" dirty="0">
                <a:cs typeface="B Zar" panose="00000400000000000000" pitchFamily="2" charset="-78"/>
              </a:rPr>
              <a:t>، منگنز در تشکیل ساختار اولیه گل و در ادامه پتاسیم جهت افزایش ذخایر کربوهیدراتی و تکامل فلس‌ها موثراند.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6B21E5D-4E66-4DE2-B6B7-C2ABECCFC9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5669" y="3126548"/>
            <a:ext cx="3471271" cy="14265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353561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C432DBC5-C461-4F17-9008-0ADCE5E862BD}"/>
              </a:ext>
            </a:extLst>
          </p:cNvPr>
          <p:cNvSpPr txBox="1"/>
          <p:nvPr/>
        </p:nvSpPr>
        <p:spPr>
          <a:xfrm>
            <a:off x="1097280" y="723097"/>
            <a:ext cx="650367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fa-IR" sz="1800" b="1" dirty="0">
                <a:solidFill>
                  <a:srgbClr val="0B4D0B"/>
                </a:solidFill>
                <a:cs typeface="B Zar" panose="00000400000000000000" pitchFamily="2" charset="-78"/>
              </a:rPr>
              <a:t>مراحل تکامل جوانه گل:</a:t>
            </a:r>
          </a:p>
          <a:p>
            <a:pPr algn="ctr" rtl="1"/>
            <a:endParaRPr lang="fa-IR" sz="1800" b="1" dirty="0">
              <a:solidFill>
                <a:srgbClr val="0B4D0B"/>
              </a:solidFill>
              <a:cs typeface="B Zar" panose="00000400000000000000" pitchFamily="2" charset="-78"/>
            </a:endParaRPr>
          </a:p>
          <a:p>
            <a:pPr marL="285750" indent="-285750" algn="r" rtl="1">
              <a:buFont typeface="Wingdings" panose="05000000000000000000" pitchFamily="2" charset="2"/>
              <a:buChar char="ü"/>
            </a:pPr>
            <a:r>
              <a:rPr lang="fa-IR" sz="1800" dirty="0">
                <a:cs typeface="B Zar" panose="00000400000000000000" pitchFamily="2" charset="-78"/>
              </a:rPr>
              <a:t>قدم اول تمایز جوانه گل هست که تبدیل به گل و خوشه‌ای پربار شود.</a:t>
            </a:r>
          </a:p>
          <a:p>
            <a:pPr marL="285750" indent="-285750" algn="r" rtl="1">
              <a:buFont typeface="Wingdings" panose="05000000000000000000" pitchFamily="2" charset="2"/>
              <a:buChar char="ü"/>
            </a:pPr>
            <a:r>
              <a:rPr lang="fa-IR" sz="1800" dirty="0">
                <a:cs typeface="B Zar" panose="00000400000000000000" pitchFamily="2" charset="-78"/>
              </a:rPr>
              <a:t>ساختار گل آذین نر و ماده در اوایل بهار تشکیل می‌گردد؛ در فصل بهار و تابستان ذخایر غذایی مثل کربوهیدرات‌ها در جوانه‌ها تجمع پیدا می‌کنند و فلس‌های جوانه‌ها حالت سخت و کوتینی به خود می‌گیرند.</a:t>
            </a:r>
          </a:p>
          <a:p>
            <a:pPr marL="285750" indent="-285750" algn="r" rtl="1">
              <a:buFont typeface="Wingdings" panose="05000000000000000000" pitchFamily="2" charset="2"/>
              <a:buChar char="ü"/>
            </a:pPr>
            <a:r>
              <a:rPr lang="fa-IR" sz="1800" dirty="0">
                <a:cs typeface="B Zar" panose="00000400000000000000" pitchFamily="2" charset="-78"/>
              </a:rPr>
              <a:t>در اوایل فصل بهار عناصری مثل نیتروژن، فسفر، کلسیم، روی، بُر، منگنز در تشکیل ساختار اولیه گل و در ادامه پتاسیم جهت افزایش ذخایر کربوهیدراتی و تکامل فلس‌ها موثراند.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6B21E5D-4E66-4DE2-B6B7-C2ABECCFC9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220" y="693420"/>
            <a:ext cx="7033260" cy="38596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1250711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C432DBC5-C461-4F17-9008-0ADCE5E862BD}"/>
              </a:ext>
            </a:extLst>
          </p:cNvPr>
          <p:cNvSpPr txBox="1"/>
          <p:nvPr/>
        </p:nvSpPr>
        <p:spPr>
          <a:xfrm>
            <a:off x="1097280" y="723097"/>
            <a:ext cx="650367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fa-IR" sz="1800" b="1" dirty="0">
                <a:solidFill>
                  <a:srgbClr val="0B4D0B"/>
                </a:solidFill>
                <a:cs typeface="B Zar" panose="00000400000000000000" pitchFamily="2" charset="-78"/>
              </a:rPr>
              <a:t>دلایل ضعف و ریزش جوانه‌ها در شهریور و بهمن:</a:t>
            </a:r>
          </a:p>
          <a:p>
            <a:pPr algn="ctr" rtl="1"/>
            <a:endParaRPr lang="fa-IR" sz="1800" b="1" dirty="0">
              <a:solidFill>
                <a:srgbClr val="0B4D0B"/>
              </a:solidFill>
              <a:cs typeface="B Zar" panose="00000400000000000000" pitchFamily="2" charset="-78"/>
            </a:endParaRPr>
          </a:p>
          <a:p>
            <a:pPr marL="400050" indent="-400050" algn="r" rtl="1">
              <a:buFont typeface="+mj-lt"/>
              <a:buAutoNum type="romanUcPeriod"/>
            </a:pPr>
            <a:r>
              <a:rPr lang="fa-IR" sz="1800" dirty="0">
                <a:cs typeface="B Zar" panose="00000400000000000000" pitchFamily="2" charset="-78"/>
              </a:rPr>
              <a:t>تکامل ناقص اول فصل</a:t>
            </a:r>
          </a:p>
          <a:p>
            <a:pPr marL="400050" indent="-400050" algn="r" rtl="1">
              <a:buFont typeface="+mj-lt"/>
              <a:buAutoNum type="romanUcPeriod"/>
            </a:pPr>
            <a:r>
              <a:rPr lang="fa-IR" sz="1800" dirty="0">
                <a:cs typeface="B Zar" panose="00000400000000000000" pitchFamily="2" charset="-78"/>
              </a:rPr>
              <a:t>ذخیره ناکافی مواد غذایی</a:t>
            </a:r>
          </a:p>
          <a:p>
            <a:pPr marL="400050" indent="-400050" algn="r" rtl="1">
              <a:buFont typeface="+mj-lt"/>
              <a:buAutoNum type="romanUcPeriod"/>
            </a:pPr>
            <a:r>
              <a:rPr lang="fa-IR" sz="1800" dirty="0">
                <a:cs typeface="B Zar" panose="00000400000000000000" pitchFamily="2" charset="-78"/>
              </a:rPr>
              <a:t>خسارت آفتی مثل پسیل و سنک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247C2E-88B7-4CB5-B5C0-5785827C63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8735" y="1341119"/>
            <a:ext cx="2748879" cy="30556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3BA9C56-D692-49DE-99F4-BCD6FDD341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0060" y="2381250"/>
            <a:ext cx="3314700" cy="19888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1B01106-9A56-4E43-AE01-458119875E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220" y="5257800"/>
            <a:ext cx="8128000" cy="4368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619420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Notebook Lesson">
  <a:themeElements>
    <a:clrScheme name="Simple Light">
      <a:dk1>
        <a:srgbClr val="595959"/>
      </a:dk1>
      <a:lt1>
        <a:srgbClr val="F1C232"/>
      </a:lt1>
      <a:dk2>
        <a:srgbClr val="595959"/>
      </a:dk2>
      <a:lt2>
        <a:srgbClr val="A8D68C"/>
      </a:lt2>
      <a:accent1>
        <a:srgbClr val="F1C232"/>
      </a:accent1>
      <a:accent2>
        <a:srgbClr val="B44141"/>
      </a:accent2>
      <a:accent3>
        <a:srgbClr val="F1C232"/>
      </a:accent3>
      <a:accent4>
        <a:srgbClr val="DF7070"/>
      </a:accent4>
      <a:accent5>
        <a:srgbClr val="7A9E64"/>
      </a:accent5>
      <a:accent6>
        <a:srgbClr val="595959"/>
      </a:accent6>
      <a:hlink>
        <a:srgbClr val="59595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1353</TotalTime>
  <Words>1930</Words>
  <Application>Microsoft Office PowerPoint</Application>
  <PresentationFormat>On-screen Show (16:9)</PresentationFormat>
  <Paragraphs>125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Courier New</vt:lpstr>
      <vt:lpstr>Concert One</vt:lpstr>
      <vt:lpstr>Wingdings</vt:lpstr>
      <vt:lpstr>Arial</vt:lpstr>
      <vt:lpstr>Roboto Mono Regular</vt:lpstr>
      <vt:lpstr>Besmellah 1</vt:lpstr>
      <vt:lpstr>Notebook Lesson</vt:lpstr>
      <vt:lpstr>S</vt:lpstr>
      <vt:lpstr>دانشکده‌ی کشاورزی گروه علوم و مهندسی خاک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پاورپوینت دفترچه یادداشت</dc:title>
  <dc:creator>rashasite.ir</dc:creator>
  <cp:lastModifiedBy>Tkd</cp:lastModifiedBy>
  <cp:revision>44</cp:revision>
  <dcterms:modified xsi:type="dcterms:W3CDTF">2024-10-08T17:15:03Z</dcterms:modified>
</cp:coreProperties>
</file>